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8" r:id="rId1"/>
  </p:sldMasterIdLst>
  <p:notesMasterIdLst>
    <p:notesMasterId r:id="rId20"/>
  </p:notesMasterIdLst>
  <p:sldIdLst>
    <p:sldId id="270" r:id="rId2"/>
    <p:sldId id="258" r:id="rId3"/>
    <p:sldId id="268" r:id="rId4"/>
    <p:sldId id="272" r:id="rId5"/>
    <p:sldId id="274" r:id="rId6"/>
    <p:sldId id="275" r:id="rId7"/>
    <p:sldId id="273" r:id="rId8"/>
    <p:sldId id="276" r:id="rId9"/>
    <p:sldId id="277" r:id="rId10"/>
    <p:sldId id="282" r:id="rId11"/>
    <p:sldId id="278" r:id="rId12"/>
    <p:sldId id="283" r:id="rId13"/>
    <p:sldId id="285" r:id="rId14"/>
    <p:sldId id="279" r:id="rId15"/>
    <p:sldId id="280" r:id="rId16"/>
    <p:sldId id="281" r:id="rId17"/>
    <p:sldId id="286" r:id="rId18"/>
    <p:sldId id="26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307D"/>
    <a:srgbClr val="FFFFFF"/>
    <a:srgbClr val="F6F4F7"/>
    <a:srgbClr val="93549F"/>
    <a:srgbClr val="FEFDFF"/>
    <a:srgbClr val="E1DF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4"/>
    <p:restoredTop sz="86378"/>
  </p:normalViewPr>
  <p:slideViewPr>
    <p:cSldViewPr snapToGrid="0" snapToObjects="1">
      <p:cViewPr varScale="1">
        <p:scale>
          <a:sx n="65" d="100"/>
          <a:sy n="65" d="100"/>
        </p:scale>
        <p:origin x="824" y="60"/>
      </p:cViewPr>
      <p:guideLst/>
    </p:cSldViewPr>
  </p:slideViewPr>
  <p:outlineViewPr>
    <p:cViewPr>
      <p:scale>
        <a:sx n="33" d="100"/>
        <a:sy n="33" d="100"/>
      </p:scale>
      <p:origin x="0" y="-1140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51940-DB52-3B48-AABB-9C7938529E4E}" type="datetimeFigureOut">
              <a:rPr kumimoji="1" lang="zh-CN" altLang="en-US" smtClean="0"/>
              <a:t>2022/5/31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8717E-F74C-4246-A795-6577BEDC8382}" type="slidenum">
              <a:rPr kumimoji="1" lang="zh-CN" altLang="en-US" smtClean="0"/>
              <a:t>‹#›</a:t>
            </a:fld>
            <a:endParaRPr kumimoji="1" lang="zh-CN" altLang="en-US"/>
          </a:p>
        </p:txBody>
      </p:sp>
    </p:spTree>
    <p:extLst>
      <p:ext uri="{BB962C8B-B14F-4D97-AF65-F5344CB8AC3E}">
        <p14:creationId xmlns:p14="http://schemas.microsoft.com/office/powerpoint/2010/main" val="2015298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7801A0AD-A4D9-2B48-AB5E-2388481E37AE}"/>
              </a:ext>
            </a:extLst>
          </p:cNvPr>
          <p:cNvGrpSpPr/>
          <p:nvPr userDrawn="1"/>
        </p:nvGrpSpPr>
        <p:grpSpPr>
          <a:xfrm>
            <a:off x="599225" y="1736370"/>
            <a:ext cx="10993549" cy="1903301"/>
            <a:chOff x="599225" y="1921565"/>
            <a:chExt cx="10993549" cy="1903301"/>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半闭框 17">
              <a:extLst>
                <a:ext uri="{FF2B5EF4-FFF2-40B4-BE49-F238E27FC236}">
                  <a16:creationId xmlns:a16="http://schemas.microsoft.com/office/drawing/2014/main" id="{A1E2328B-A4C4-764E-ACC8-998B2E63C537}"/>
                </a:ext>
              </a:extLst>
            </p:cNvPr>
            <p:cNvSpPr/>
            <p:nvPr userDrawn="1"/>
          </p:nvSpPr>
          <p:spPr>
            <a:xfrm>
              <a:off x="599225" y="1921565"/>
              <a:ext cx="821803" cy="867934"/>
            </a:xfrm>
            <a:prstGeom prst="halfFrame">
              <a:avLst>
                <a:gd name="adj1" fmla="val 23474"/>
                <a:gd name="adj2" fmla="val 2347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4" name="矩形 23">
              <a:extLst>
                <a:ext uri="{FF2B5EF4-FFF2-40B4-BE49-F238E27FC236}">
                  <a16:creationId xmlns:a16="http://schemas.microsoft.com/office/drawing/2014/main" id="{0533506A-6FCC-464D-8406-9673E74408CF}"/>
                </a:ext>
              </a:extLst>
            </p:cNvPr>
            <p:cNvSpPr/>
            <p:nvPr userDrawn="1"/>
          </p:nvSpPr>
          <p:spPr>
            <a:xfrm>
              <a:off x="10161778" y="3614195"/>
              <a:ext cx="1430996" cy="2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Title 1">
            <a:extLst>
              <a:ext uri="{FF2B5EF4-FFF2-40B4-BE49-F238E27FC236}">
                <a16:creationId xmlns:a16="http://schemas.microsoft.com/office/drawing/2014/main" id="{43FE9298-60C2-9548-BC1E-E8694904B371}"/>
              </a:ext>
            </a:extLst>
          </p:cNvPr>
          <p:cNvSpPr>
            <a:spLocks noGrp="1"/>
          </p:cNvSpPr>
          <p:nvPr>
            <p:ph type="ctrTitle"/>
          </p:nvPr>
        </p:nvSpPr>
        <p:spPr>
          <a:xfrm>
            <a:off x="963169" y="2028084"/>
            <a:ext cx="10265664" cy="1356406"/>
          </a:xfrm>
          <a:prstGeom prst="rect">
            <a:avLst/>
          </a:prstGeom>
          <a:effectLst/>
        </p:spPr>
        <p:txBody>
          <a:bodyPr anchor="b">
            <a:normAutofit/>
          </a:bodyPr>
          <a:lstStyle>
            <a:lvl1pPr algn="l">
              <a:defRPr lang="en-US" altLang="en-US" sz="3600" b="0" kern="1200" cap="all" dirty="0">
                <a:solidFill>
                  <a:schemeClr val="accent4">
                    <a:lumMod val="75000"/>
                  </a:schemeClr>
                </a:solidFill>
                <a:latin typeface="+mj-lt"/>
                <a:ea typeface="+mj-ea"/>
                <a:cs typeface="+mj-cs"/>
              </a:defRPr>
            </a:lvl1pPr>
          </a:lstStyle>
          <a:p>
            <a:r>
              <a:rPr lang="zh-CN" altLang="en-US" dirty="0"/>
              <a:t>单击此处编辑母版标题样式</a:t>
            </a:r>
            <a:endParaRPr lang="en-US" dirty="0"/>
          </a:p>
        </p:txBody>
      </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963169" y="3819054"/>
            <a:ext cx="10265664" cy="1340999"/>
          </a:xfrm>
        </p:spPr>
        <p:txBody>
          <a:bodyPr anchor="t">
            <a:normAutofit/>
          </a:bodyPr>
          <a:lstStyle>
            <a:lvl1pPr marL="0" indent="0" algn="l">
              <a:buNone/>
              <a:defRPr sz="20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E4551058-E5DB-324A-A8E9-6D3BEF243C3B}" type="datetimeFigureOut">
              <a:rPr kumimoji="1" lang="zh-CN" altLang="en-US" smtClean="0"/>
              <a:t>2022/5/31</a:t>
            </a:fld>
            <a:endParaRPr kumimoji="1"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kumimoji="1" lang="zh-CN" altLang="en-US" dirty="0"/>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pic>
        <p:nvPicPr>
          <p:cNvPr id="5" name="图片 4">
            <a:extLst>
              <a:ext uri="{FF2B5EF4-FFF2-40B4-BE49-F238E27FC236}">
                <a16:creationId xmlns:a16="http://schemas.microsoft.com/office/drawing/2014/main" id="{A560AFC8-8A28-4A5D-938E-50E98A4D767C}"/>
              </a:ext>
            </a:extLst>
          </p:cNvPr>
          <p:cNvPicPr>
            <a:picLocks noChangeAspect="1"/>
          </p:cNvPicPr>
          <p:nvPr userDrawn="1"/>
        </p:nvPicPr>
        <p:blipFill>
          <a:blip r:embed="rId2"/>
          <a:stretch>
            <a:fillRect/>
          </a:stretch>
        </p:blipFill>
        <p:spPr>
          <a:xfrm>
            <a:off x="9395640" y="260519"/>
            <a:ext cx="2101958" cy="635033"/>
          </a:xfrm>
          <a:prstGeom prst="rect">
            <a:avLst/>
          </a:prstGeom>
        </p:spPr>
      </p:pic>
    </p:spTree>
    <p:extLst>
      <p:ext uri="{BB962C8B-B14F-4D97-AF65-F5344CB8AC3E}">
        <p14:creationId xmlns:p14="http://schemas.microsoft.com/office/powerpoint/2010/main" val="93499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E4551058-E5DB-324A-A8E9-6D3BEF243C3B}" type="datetimeFigureOut">
              <a:rPr kumimoji="1" lang="zh-CN" altLang="en-US" smtClean="0"/>
              <a:t>2022/5/31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979797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4551058-E5DB-324A-A8E9-6D3BEF243C3B}" type="datetimeFigureOut">
              <a:rPr kumimoji="1" lang="zh-CN" altLang="en-US" smtClean="0"/>
              <a:t>2022/5/31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p>
        </p:txBody>
      </p:sp>
    </p:spTree>
    <p:extLst>
      <p:ext uri="{BB962C8B-B14F-4D97-AF65-F5344CB8AC3E}">
        <p14:creationId xmlns:p14="http://schemas.microsoft.com/office/powerpoint/2010/main" val="4227691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userDrawn="1"/>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dirty="0"/>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E4551058-E5DB-324A-A8E9-6D3BEF243C3B}" type="datetimeFigureOut">
              <a:rPr kumimoji="1" lang="zh-CN" altLang="en-US" smtClean="0"/>
              <a:t>2022/5/31</a:t>
            </a:fld>
            <a:endParaRPr kumimoji="1"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79494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a:xfrm>
            <a:off x="835306" y="574173"/>
            <a:ext cx="10521388" cy="1015200"/>
          </a:xfrm>
        </p:spPr>
        <p:txBody>
          <a:bodyPr/>
          <a:lstStyle/>
          <a:p>
            <a:r>
              <a:rPr kumimoji="1" lang="zh-CN" altLang="en-US" dirty="0"/>
              <a:t>单击此处编辑母版标题样式</a:t>
            </a:r>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E4551058-E5DB-324A-A8E9-6D3BEF243C3B}" type="datetimeFigureOut">
              <a:rPr kumimoji="1" lang="zh-CN" altLang="en-US" smtClean="0"/>
              <a:t>2022/5/31</a:t>
            </a:fld>
            <a:endParaRPr kumimoji="1"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kumimoji="1" lang="zh-CN" altLang="en-US" dirty="0"/>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3409904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431883" y="2118167"/>
            <a:ext cx="10178926" cy="3602477"/>
          </a:xfr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fld id="{E4551058-E5DB-324A-A8E9-6D3BEF243C3B}" type="datetimeFigureOut">
              <a:rPr kumimoji="1" lang="zh-CN" altLang="en-US" smtClean="0"/>
              <a:t>2022/5/31</a:t>
            </a:fld>
            <a:endParaRPr kumimoji="1"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431882" y="5592991"/>
            <a:ext cx="6066519" cy="365125"/>
          </a:xfrm>
        </p:spPr>
        <p:txBody>
          <a:bodyPr/>
          <a:lstStyle/>
          <a:p>
            <a:endParaRPr kumimoji="1" lang="zh-CN" altLang="en-US" dirty="0"/>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fld id="{977BA8E6-E826-B147-AA17-E3D76A29629C}" type="slidenum">
              <a:rPr kumimoji="1" lang="zh-CN" altLang="en-US" smtClean="0"/>
              <a:t>‹#›</a:t>
            </a:fld>
            <a:endParaRPr kumimoji="1"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431882" y="490438"/>
            <a:ext cx="10178925" cy="1351451"/>
          </a:xfrm>
          <a:prstGeom prst="rect">
            <a:avLst/>
          </a:prstGeom>
        </p:spPr>
        <p:txBody>
          <a:bodyPr anchor="ctr">
            <a:normAutofit/>
          </a:bodyPr>
          <a:lstStyle>
            <a:lvl1pPr algn="l">
              <a:defRPr sz="3600"/>
            </a:lvl1pPr>
          </a:lstStyle>
          <a:p>
            <a:r>
              <a:rPr lang="zh-CN" altLang="en-US" dirty="0"/>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userDrawn="1"/>
        </p:nvSpPr>
        <p:spPr>
          <a:xfrm rot="5400000">
            <a:off x="-2692137" y="3263038"/>
            <a:ext cx="6858000" cy="3319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9615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userDrawn="1"/>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4" name="Title 1">
            <a:extLst>
              <a:ext uri="{FF2B5EF4-FFF2-40B4-BE49-F238E27FC236}">
                <a16:creationId xmlns:a16="http://schemas.microsoft.com/office/drawing/2014/main" id="{B3AEDE27-05BC-DA44-AA23-81C54830A0F4}"/>
              </a:ext>
            </a:extLst>
          </p:cNvPr>
          <p:cNvSpPr>
            <a:spLocks noGrp="1"/>
          </p:cNvSpPr>
          <p:nvPr>
            <p:ph type="ctrTitle"/>
          </p:nvPr>
        </p:nvSpPr>
        <p:spPr>
          <a:xfrm>
            <a:off x="963169" y="2028083"/>
            <a:ext cx="10265664" cy="1376851"/>
          </a:xfrm>
          <a:prstGeom prst="rect">
            <a:avLst/>
          </a:prstGeom>
          <a:effectLst/>
        </p:spPr>
        <p:txBody>
          <a:bodyPr anchor="ctr">
            <a:normAutofit/>
          </a:bodyPr>
          <a:lstStyle>
            <a:lvl1pPr algn="l">
              <a:defRPr lang="en-US" altLang="en-US" sz="3600" b="0" kern="1200" cap="all" dirty="0">
                <a:solidFill>
                  <a:schemeClr val="accent4">
                    <a:lumMod val="75000"/>
                  </a:schemeClr>
                </a:solidFill>
                <a:latin typeface="+mj-lt"/>
                <a:ea typeface="+mj-ea"/>
                <a:cs typeface="+mj-cs"/>
              </a:defRPr>
            </a:lvl1pPr>
          </a:lstStyle>
          <a:p>
            <a:r>
              <a:rPr lang="zh-CN" altLang="en-US" dirty="0"/>
              <a:t>单击此处编辑母版标题样式</a:t>
            </a:r>
            <a:endParaRPr lang="en-US" dirty="0"/>
          </a:p>
        </p:txBody>
      </p:sp>
      <p:sp>
        <p:nvSpPr>
          <p:cNvPr id="25" name="Subtitle 2">
            <a:extLst>
              <a:ext uri="{FF2B5EF4-FFF2-40B4-BE49-F238E27FC236}">
                <a16:creationId xmlns:a16="http://schemas.microsoft.com/office/drawing/2014/main" id="{8DDB4CB7-B75A-CF44-8C12-E3DE32CE3152}"/>
              </a:ext>
            </a:extLst>
          </p:cNvPr>
          <p:cNvSpPr>
            <a:spLocks noGrp="1"/>
          </p:cNvSpPr>
          <p:nvPr>
            <p:ph type="subTitle" idx="1"/>
          </p:nvPr>
        </p:nvSpPr>
        <p:spPr>
          <a:xfrm>
            <a:off x="963169" y="3830629"/>
            <a:ext cx="10265664" cy="1340999"/>
          </a:xfrm>
        </p:spPr>
        <p:txBody>
          <a:bodyPr anchor="t">
            <a:normAutofit/>
          </a:bodyPr>
          <a:lstStyle>
            <a:lvl1pPr marL="0" indent="0" algn="l">
              <a:buNone/>
              <a:defRPr sz="20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fld id="{E4551058-E5DB-324A-A8E9-6D3BEF243C3B}" type="datetimeFigureOut">
              <a:rPr kumimoji="1" lang="zh-CN" altLang="en-US" smtClean="0"/>
              <a:t>2022/5/31</a:t>
            </a:fld>
            <a:endParaRPr kumimoji="1"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endParaRPr kumimoji="1" lang="zh-CN" altLang="en-US" dirty="0"/>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282667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4551058-E5DB-324A-A8E9-6D3BEF243C3B}" type="datetimeFigureOut">
              <a:rPr kumimoji="1" lang="zh-CN" altLang="en-US" smtClean="0"/>
              <a:t>2022/5/31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p>
        </p:txBody>
      </p:sp>
    </p:spTree>
    <p:extLst>
      <p:ext uri="{BB962C8B-B14F-4D97-AF65-F5344CB8AC3E}">
        <p14:creationId xmlns:p14="http://schemas.microsoft.com/office/powerpoint/2010/main" val="401461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4551058-E5DB-324A-A8E9-6D3BEF243C3B}" type="datetimeFigureOut">
              <a:rPr kumimoji="1" lang="zh-CN" altLang="en-US" smtClean="0"/>
              <a:t>2022/5/31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p>
        </p:txBody>
      </p:sp>
    </p:spTree>
    <p:extLst>
      <p:ext uri="{BB962C8B-B14F-4D97-AF65-F5344CB8AC3E}">
        <p14:creationId xmlns:p14="http://schemas.microsoft.com/office/powerpoint/2010/main" val="3206004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551058-E5DB-324A-A8E9-6D3BEF243C3B}" type="datetimeFigureOut">
              <a:rPr kumimoji="1" lang="zh-CN" altLang="en-US" smtClean="0"/>
              <a:t>2022/5/31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p>
        </p:txBody>
      </p:sp>
    </p:spTree>
    <p:extLst>
      <p:ext uri="{BB962C8B-B14F-4D97-AF65-F5344CB8AC3E}">
        <p14:creationId xmlns:p14="http://schemas.microsoft.com/office/powerpoint/2010/main" val="2857521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51058-E5DB-324A-A8E9-6D3BEF243C3B}" type="datetimeFigureOut">
              <a:rPr kumimoji="1" lang="zh-CN" altLang="en-US" smtClean="0"/>
              <a:t>2022/5/31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58948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userDrawn="1"/>
        </p:nvSpPr>
        <p:spPr>
          <a:xfrm>
            <a:off x="447816" y="275423"/>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289377"/>
            <a:ext cx="10333301" cy="653148"/>
          </a:xfrm>
          <a:prstGeom prst="rect">
            <a:avLst/>
          </a:prstGeom>
        </p:spPr>
        <p:txBody>
          <a:bodyPr anchor="ctr">
            <a:normAutofit/>
          </a:bodyPr>
          <a:lstStyle>
            <a:lvl1pPr algn="l">
              <a:defRPr sz="2400" b="0">
                <a:solidFill>
                  <a:schemeClr val="accent4">
                    <a:lumMod val="75000"/>
                  </a:schemeClr>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47816" y="1582978"/>
            <a:ext cx="11292840" cy="4204800"/>
          </a:xfrm>
        </p:spPr>
        <p:txBody>
          <a:bodyPr anchor="ctr">
            <a:normAutofit/>
          </a:bodyPr>
          <a:lstStyle>
            <a:lvl1pPr>
              <a:defRPr sz="2000">
                <a:solidFill>
                  <a:schemeClr val="accent4">
                    <a:lumMod val="75000"/>
                  </a:schemeClr>
                </a:solidFill>
              </a:defRPr>
            </a:lvl1pPr>
            <a:lvl2pPr>
              <a:defRPr sz="1800">
                <a:solidFill>
                  <a:schemeClr val="accent4">
                    <a:lumMod val="75000"/>
                  </a:schemeClr>
                </a:solidFill>
              </a:defRPr>
            </a:lvl2pPr>
            <a:lvl3pPr>
              <a:defRPr sz="1600">
                <a:solidFill>
                  <a:schemeClr val="accent4">
                    <a:lumMod val="75000"/>
                  </a:schemeClr>
                </a:solidFill>
              </a:defRPr>
            </a:lvl3pPr>
            <a:lvl4pPr>
              <a:defRPr sz="1400">
                <a:solidFill>
                  <a:schemeClr val="accent4">
                    <a:lumMod val="75000"/>
                  </a:schemeClr>
                </a:solidFill>
              </a:defRPr>
            </a:lvl4pPr>
            <a:lvl5pPr>
              <a:defRPr sz="1400">
                <a:solidFill>
                  <a:schemeClr val="accent4">
                    <a:lumMod val="75000"/>
                  </a:schemeClr>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1463" y="942525"/>
            <a:ext cx="10333301" cy="365126"/>
          </a:xfrm>
        </p:spPr>
        <p:txBody>
          <a:bodyPr anchor="ctr">
            <a:normAutofit/>
          </a:bodyPr>
          <a:lstStyle>
            <a:lvl1pPr marL="0" indent="0" algn="l">
              <a:buNone/>
              <a:defRPr sz="1600">
                <a:solidFill>
                  <a:schemeClr val="accent4">
                    <a:lumMod val="75000"/>
                  </a:schemeClr>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a:xfrm>
            <a:off x="7523545" y="6060170"/>
            <a:ext cx="2523280" cy="365125"/>
          </a:xfrm>
        </p:spPr>
        <p:txBody>
          <a:bodyPr/>
          <a:lstStyle>
            <a:lvl1pPr>
              <a:defRPr>
                <a:solidFill>
                  <a:schemeClr val="accent1">
                    <a:lumMod val="75000"/>
                    <a:lumOff val="25000"/>
                  </a:schemeClr>
                </a:solidFill>
              </a:defRPr>
            </a:lvl1pPr>
          </a:lstStyle>
          <a:p>
            <a:fld id="{E4551058-E5DB-324A-A8E9-6D3BEF243C3B}" type="datetimeFigureOut">
              <a:rPr kumimoji="1" lang="zh-CN" altLang="en-US" smtClean="0"/>
              <a:t>2022/5/31</a:t>
            </a:fld>
            <a:endParaRPr kumimoji="1" lang="zh-CN" altLang="en-US"/>
          </a:p>
        </p:txBody>
      </p:sp>
      <p:sp>
        <p:nvSpPr>
          <p:cNvPr id="6" name="Footer Placeholder 5"/>
          <p:cNvSpPr>
            <a:spLocks noGrp="1"/>
          </p:cNvSpPr>
          <p:nvPr>
            <p:ph type="ftr" sz="quarter" idx="11"/>
          </p:nvPr>
        </p:nvSpPr>
        <p:spPr>
          <a:xfrm>
            <a:off x="833377" y="6055844"/>
            <a:ext cx="6585500" cy="365125"/>
          </a:xfrm>
        </p:spPr>
        <p:txBody>
          <a:bodyPr/>
          <a:lstStyle>
            <a:lvl1pPr>
              <a:defRPr>
                <a:solidFill>
                  <a:schemeClr val="accent1">
                    <a:lumMod val="75000"/>
                    <a:lumOff val="25000"/>
                  </a:schemeClr>
                </a:solidFill>
              </a:defRPr>
            </a:lvl1pPr>
          </a:lstStyle>
          <a:p>
            <a:endParaRPr kumimoji="1" lang="zh-CN" altLang="en-US"/>
          </a:p>
        </p:txBody>
      </p:sp>
      <p:sp>
        <p:nvSpPr>
          <p:cNvPr id="7" name="Slide Number Placeholder 6"/>
          <p:cNvSpPr>
            <a:spLocks noGrp="1"/>
          </p:cNvSpPr>
          <p:nvPr>
            <p:ph type="sldNum" sz="quarter" idx="12"/>
          </p:nvPr>
        </p:nvSpPr>
        <p:spPr>
          <a:xfrm>
            <a:off x="10151493" y="6060170"/>
            <a:ext cx="1203271" cy="365125"/>
          </a:xfrm>
        </p:spPr>
        <p:txBody>
          <a:bodyPr/>
          <a:lstStyle>
            <a:lvl1pPr>
              <a:defRPr>
                <a:solidFill>
                  <a:schemeClr val="accent1">
                    <a:lumMod val="75000"/>
                    <a:lumOff val="25000"/>
                  </a:schemeClr>
                </a:solidFill>
              </a:defRPr>
            </a:lvl1p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702074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E4551058-E5DB-324A-A8E9-6D3BEF243C3B}" type="datetimeFigureOut">
              <a:rPr kumimoji="1" lang="zh-CN" altLang="en-US" smtClean="0"/>
              <a:t>2022/5/31</a:t>
            </a:fld>
            <a:endParaRPr kumimoji="1" lang="zh-CN" altLang="en-US"/>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zh-CN" altLang="en-US" dirty="0"/>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977BA8E6-E826-B147-AA17-E3D76A29629C}" type="slidenum">
              <a:rPr kumimoji="1" lang="zh-CN" altLang="en-US" smtClean="0"/>
              <a:t>‹#›</a:t>
            </a:fld>
            <a:endParaRPr kumimoji="1" lang="zh-CN" altLang="en-US"/>
          </a:p>
        </p:txBody>
      </p:sp>
      <p:sp>
        <p:nvSpPr>
          <p:cNvPr id="2" name="圆角矩形 1">
            <a:extLst>
              <a:ext uri="{FF2B5EF4-FFF2-40B4-BE49-F238E27FC236}">
                <a16:creationId xmlns:a16="http://schemas.microsoft.com/office/drawing/2014/main" id="{281EDAD2-3671-BF43-AEFB-C5625113F562}"/>
              </a:ext>
            </a:extLst>
          </p:cNvPr>
          <p:cNvSpPr/>
          <p:nvPr userDrawn="1"/>
        </p:nvSpPr>
        <p:spPr>
          <a:xfrm>
            <a:off x="586670" y="670275"/>
            <a:ext cx="80595" cy="900000"/>
          </a:xfrm>
          <a:prstGeom prst="roundRect">
            <a:avLst>
              <a:gd name="adj" fmla="val 0"/>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4104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4" r:id="rId3"/>
    <p:sldLayoutId id="2147483865" r:id="rId4"/>
    <p:sldLayoutId id="2147483866" r:id="rId5"/>
    <p:sldLayoutId id="2147483868" r:id="rId6"/>
    <p:sldLayoutId id="2147483870" r:id="rId7"/>
    <p:sldLayoutId id="2147483871" r:id="rId8"/>
    <p:sldLayoutId id="2147483872" r:id="rId9"/>
    <p:sldLayoutId id="2147483873" r:id="rId10"/>
    <p:sldLayoutId id="2147483874" r:id="rId11"/>
    <p:sldLayoutId id="2147483875" r:id="rId12"/>
  </p:sldLayoutIdLst>
  <p:txStyles>
    <p:titleStyle>
      <a:lvl1pPr algn="l" defTabSz="457189" rtl="0" eaLnBrk="1" latinLnBrk="0" hangingPunct="1">
        <a:spcBef>
          <a:spcPct val="0"/>
        </a:spcBef>
        <a:buNone/>
        <a:defRPr sz="2800" b="0" kern="1200" cap="all">
          <a:solidFill>
            <a:schemeClr val="accent4">
              <a:lumMod val="60000"/>
              <a:lumOff val="40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1"/>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1"/>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1"/>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1"/>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1"/>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005E0-9377-9044-8967-57A41606517F}"/>
              </a:ext>
            </a:extLst>
          </p:cNvPr>
          <p:cNvSpPr>
            <a:spLocks noGrp="1"/>
          </p:cNvSpPr>
          <p:nvPr>
            <p:ph type="ctrTitle"/>
          </p:nvPr>
        </p:nvSpPr>
        <p:spPr>
          <a:xfrm>
            <a:off x="2152872" y="1842495"/>
            <a:ext cx="7659722" cy="1356406"/>
          </a:xfrm>
        </p:spPr>
        <p:txBody>
          <a:bodyPr>
            <a:normAutofit/>
          </a:bodyPr>
          <a:lstStyle/>
          <a:p>
            <a:r>
              <a:rPr lang="zh-CN" altLang="en-US" sz="2400" dirty="0"/>
              <a:t>基于指称表达式所指代物体的视觉问题回答系统设计</a:t>
            </a:r>
            <a:br>
              <a:rPr lang="en-GB" altLang="zh-CN" sz="2400" dirty="0"/>
            </a:br>
            <a:r>
              <a:rPr lang="zh-CN" altLang="en-US" sz="2400" dirty="0"/>
              <a:t>指导教师：田侦</a:t>
            </a:r>
          </a:p>
        </p:txBody>
      </p:sp>
      <p:sp>
        <p:nvSpPr>
          <p:cNvPr id="3" name="副标题 2">
            <a:extLst>
              <a:ext uri="{FF2B5EF4-FFF2-40B4-BE49-F238E27FC236}">
                <a16:creationId xmlns:a16="http://schemas.microsoft.com/office/drawing/2014/main" id="{9456EDC8-6865-C043-9F52-A5101097FB22}"/>
              </a:ext>
            </a:extLst>
          </p:cNvPr>
          <p:cNvSpPr>
            <a:spLocks noGrp="1"/>
          </p:cNvSpPr>
          <p:nvPr>
            <p:ph type="subTitle" idx="1"/>
          </p:nvPr>
        </p:nvSpPr>
        <p:spPr/>
        <p:txBody>
          <a:bodyPr>
            <a:normAutofit/>
          </a:bodyPr>
          <a:lstStyle/>
          <a:p>
            <a:r>
              <a:rPr lang="zh-CN" altLang="en-US" dirty="0"/>
              <a:t>谢梓聪</a:t>
            </a:r>
            <a:endParaRPr lang="en-US" altLang="zh-CN" dirty="0"/>
          </a:p>
          <a:p>
            <a:r>
              <a:rPr lang="zh-CN" altLang="en-US" dirty="0"/>
              <a:t>计算机与人工智能学院</a:t>
            </a:r>
            <a:endParaRPr lang="en-US" altLang="zh-CN" dirty="0"/>
          </a:p>
          <a:p>
            <a:r>
              <a:rPr lang="en-US" altLang="zh-CN" dirty="0"/>
              <a:t>2022</a:t>
            </a:r>
            <a:r>
              <a:rPr lang="zh-CN" altLang="en-US" dirty="0"/>
              <a:t>年</a:t>
            </a:r>
            <a:r>
              <a:rPr lang="en-US" altLang="zh-CN" dirty="0"/>
              <a:t>5</a:t>
            </a:r>
            <a:r>
              <a:rPr lang="zh-CN" altLang="en-US" dirty="0"/>
              <a:t>月</a:t>
            </a:r>
            <a:r>
              <a:rPr lang="en-US" altLang="zh-CN" dirty="0"/>
              <a:t>31</a:t>
            </a:r>
            <a:r>
              <a:rPr lang="zh-CN" altLang="en-US" dirty="0"/>
              <a:t>日</a:t>
            </a:r>
          </a:p>
        </p:txBody>
      </p:sp>
    </p:spTree>
    <p:extLst>
      <p:ext uri="{BB962C8B-B14F-4D97-AF65-F5344CB8AC3E}">
        <p14:creationId xmlns:p14="http://schemas.microsoft.com/office/powerpoint/2010/main" val="98792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a:xfrm>
            <a:off x="943899" y="289377"/>
            <a:ext cx="10381370" cy="653148"/>
          </a:xfrm>
        </p:spPr>
        <p:txBody>
          <a:bodyPr/>
          <a:lstStyle/>
          <a:p>
            <a:r>
              <a:rPr kumimoji="1" lang="zh-CN" altLang="en-US" dirty="0"/>
              <a:t>系统设计与实现</a:t>
            </a:r>
          </a:p>
        </p:txBody>
      </p:sp>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a:xfrm>
            <a:off x="991967" y="942525"/>
            <a:ext cx="10333301" cy="365126"/>
          </a:xfrm>
        </p:spPr>
        <p:txBody>
          <a:bodyPr/>
          <a:lstStyle/>
          <a:p>
            <a:r>
              <a:rPr kumimoji="1" lang="en-US" altLang="zh-CN" dirty="0"/>
              <a:t>VLBERT</a:t>
            </a:r>
            <a:r>
              <a:rPr kumimoji="1" lang="zh-CN" altLang="en-US" dirty="0"/>
              <a:t>微调精度及预测时间</a:t>
            </a:r>
          </a:p>
        </p:txBody>
      </p:sp>
      <mc:AlternateContent xmlns:mc="http://schemas.openxmlformats.org/markup-compatibility/2006" xmlns:a14="http://schemas.microsoft.com/office/drawing/2010/main">
        <mc:Choice Requires="a14">
          <p:graphicFrame>
            <p:nvGraphicFramePr>
              <p:cNvPr id="7" name="表格 7">
                <a:extLst>
                  <a:ext uri="{FF2B5EF4-FFF2-40B4-BE49-F238E27FC236}">
                    <a16:creationId xmlns:a16="http://schemas.microsoft.com/office/drawing/2014/main" id="{AF62130E-E9C3-4310-8C9C-C3951289F421}"/>
                  </a:ext>
                </a:extLst>
              </p:cNvPr>
              <p:cNvGraphicFramePr>
                <a:graphicFrameLocks noGrp="1"/>
              </p:cNvGraphicFramePr>
              <p:nvPr>
                <p:extLst>
                  <p:ext uri="{D42A27DB-BD31-4B8C-83A1-F6EECF244321}">
                    <p14:modId xmlns:p14="http://schemas.microsoft.com/office/powerpoint/2010/main" val="461050475"/>
                  </p:ext>
                </p:extLst>
              </p:nvPr>
            </p:nvGraphicFramePr>
            <p:xfrm>
              <a:off x="432617" y="1852067"/>
              <a:ext cx="11533238" cy="1746539"/>
            </p:xfrm>
            <a:graphic>
              <a:graphicData uri="http://schemas.openxmlformats.org/drawingml/2006/table">
                <a:tbl>
                  <a:tblPr firstRow="1" bandRow="1">
                    <a:tableStyleId>{5C22544A-7EE6-4342-B048-85BDC9FD1C3A}</a:tableStyleId>
                  </a:tblPr>
                  <a:tblGrid>
                    <a:gridCol w="1013408">
                      <a:extLst>
                        <a:ext uri="{9D8B030D-6E8A-4147-A177-3AD203B41FA5}">
                          <a16:colId xmlns:a16="http://schemas.microsoft.com/office/drawing/2014/main" val="2922414791"/>
                        </a:ext>
                      </a:extLst>
                    </a:gridCol>
                    <a:gridCol w="1375833">
                      <a:extLst>
                        <a:ext uri="{9D8B030D-6E8A-4147-A177-3AD203B41FA5}">
                          <a16:colId xmlns:a16="http://schemas.microsoft.com/office/drawing/2014/main" val="2648949468"/>
                        </a:ext>
                      </a:extLst>
                    </a:gridCol>
                    <a:gridCol w="2310581">
                      <a:extLst>
                        <a:ext uri="{9D8B030D-6E8A-4147-A177-3AD203B41FA5}">
                          <a16:colId xmlns:a16="http://schemas.microsoft.com/office/drawing/2014/main" val="3712447269"/>
                        </a:ext>
                      </a:extLst>
                    </a:gridCol>
                    <a:gridCol w="993058">
                      <a:extLst>
                        <a:ext uri="{9D8B030D-6E8A-4147-A177-3AD203B41FA5}">
                          <a16:colId xmlns:a16="http://schemas.microsoft.com/office/drawing/2014/main" val="3320670248"/>
                        </a:ext>
                      </a:extLst>
                    </a:gridCol>
                    <a:gridCol w="1052051">
                      <a:extLst>
                        <a:ext uri="{9D8B030D-6E8A-4147-A177-3AD203B41FA5}">
                          <a16:colId xmlns:a16="http://schemas.microsoft.com/office/drawing/2014/main" val="847585606"/>
                        </a:ext>
                      </a:extLst>
                    </a:gridCol>
                    <a:gridCol w="757084">
                      <a:extLst>
                        <a:ext uri="{9D8B030D-6E8A-4147-A177-3AD203B41FA5}">
                          <a16:colId xmlns:a16="http://schemas.microsoft.com/office/drawing/2014/main" val="821205226"/>
                        </a:ext>
                      </a:extLst>
                    </a:gridCol>
                    <a:gridCol w="707923">
                      <a:extLst>
                        <a:ext uri="{9D8B030D-6E8A-4147-A177-3AD203B41FA5}">
                          <a16:colId xmlns:a16="http://schemas.microsoft.com/office/drawing/2014/main" val="1410168574"/>
                        </a:ext>
                      </a:extLst>
                    </a:gridCol>
                    <a:gridCol w="1720645">
                      <a:extLst>
                        <a:ext uri="{9D8B030D-6E8A-4147-A177-3AD203B41FA5}">
                          <a16:colId xmlns:a16="http://schemas.microsoft.com/office/drawing/2014/main" val="3282307455"/>
                        </a:ext>
                      </a:extLst>
                    </a:gridCol>
                    <a:gridCol w="1602655">
                      <a:extLst>
                        <a:ext uri="{9D8B030D-6E8A-4147-A177-3AD203B41FA5}">
                          <a16:colId xmlns:a16="http://schemas.microsoft.com/office/drawing/2014/main" val="537165409"/>
                        </a:ext>
                      </a:extLst>
                    </a:gridCol>
                  </a:tblGrid>
                  <a:tr h="769193">
                    <a:tc>
                      <a:txBody>
                        <a:bodyPr/>
                        <a:lstStyle/>
                        <a:p>
                          <a:pPr algn="ctr"/>
                          <a:r>
                            <a:rPr lang="zh-CN" altLang="en-US" dirty="0"/>
                            <a:t>任务</a:t>
                          </a:r>
                          <a:endParaRPr lang="en-GB" dirty="0"/>
                        </a:p>
                      </a:txBody>
                      <a:tcPr/>
                    </a:tc>
                    <a:tc>
                      <a:txBody>
                        <a:bodyPr/>
                        <a:lstStyle/>
                        <a:p>
                          <a:pPr algn="ctr"/>
                          <a:r>
                            <a:rPr lang="en-GB" dirty="0"/>
                            <a:t>Batch Size</a:t>
                          </a:r>
                        </a:p>
                      </a:txBody>
                      <a:tcPr/>
                    </a:tc>
                    <a:tc>
                      <a:txBody>
                        <a:bodyPr/>
                        <a:lstStyle/>
                        <a:p>
                          <a:pPr algn="ctr"/>
                          <a:r>
                            <a:rPr lang="zh-CN" altLang="en-US" dirty="0"/>
                            <a:t>微调时间</a:t>
                          </a:r>
                          <a:endParaRPr lang="en-GB" dirty="0"/>
                        </a:p>
                      </a:txBody>
                      <a:tcPr/>
                    </a:tc>
                    <a:tc>
                      <a:txBody>
                        <a:bodyPr/>
                        <a:lstStyle/>
                        <a:p>
                          <a:pPr algn="ctr"/>
                          <a:r>
                            <a:rPr lang="zh-CN" altLang="en-US" dirty="0"/>
                            <a:t>优化器</a:t>
                          </a:r>
                          <a:endParaRPr lang="en-GB" dirty="0"/>
                        </a:p>
                      </a:txBody>
                      <a:tcPr/>
                    </a:tc>
                    <a:tc>
                      <a:txBody>
                        <a:bodyPr/>
                        <a:lstStyle/>
                        <a:p>
                          <a:pPr algn="ctr"/>
                          <a:r>
                            <a:rPr lang="zh-CN" altLang="en-US" dirty="0"/>
                            <a:t>学习率</a:t>
                          </a:r>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GB" sz="1800" i="1" baseline="0" smtClean="0">
                                        <a:effectLst/>
                                        <a:latin typeface="Cambria Math" panose="02040503050406030204" pitchFamily="18" charset="0"/>
                                      </a:rPr>
                                    </m:ctrlPr>
                                  </m:sSubPr>
                                  <m:e>
                                    <m:r>
                                      <a:rPr lang="en-GB" sz="1800" baseline="0">
                                        <a:effectLst/>
                                        <a:latin typeface="Cambria Math" panose="02040503050406030204" pitchFamily="18" charset="0"/>
                                      </a:rPr>
                                      <m:t>𝜷</m:t>
                                    </m:r>
                                  </m:e>
                                  <m:sub>
                                    <m:r>
                                      <a:rPr lang="en-GB" sz="1800" baseline="0">
                                        <a:effectLst/>
                                        <a:latin typeface="Cambria Math" panose="02040503050406030204" pitchFamily="18" charset="0"/>
                                      </a:rPr>
                                      <m:t>𝟏</m:t>
                                    </m:r>
                                  </m:sub>
                                </m:sSub>
                              </m:oMath>
                            </m:oMathPara>
                          </a14:m>
                          <a:endParaRPr lang="en-GB" dirty="0"/>
                        </a:p>
                      </a:txBody>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sz="1800" i="1" baseline="0" smtClean="0">
                                        <a:effectLst/>
                                        <a:latin typeface="Cambria Math" panose="02040503050406030204" pitchFamily="18" charset="0"/>
                                      </a:rPr>
                                    </m:ctrlPr>
                                  </m:sSubPr>
                                  <m:e>
                                    <m:r>
                                      <a:rPr lang="en-GB" sz="1800" baseline="0">
                                        <a:effectLst/>
                                        <a:latin typeface="Cambria Math" panose="02040503050406030204" pitchFamily="18" charset="0"/>
                                      </a:rPr>
                                      <m:t>𝜷</m:t>
                                    </m:r>
                                  </m:e>
                                  <m:sub>
                                    <m:r>
                                      <a:rPr lang="en-GB" sz="1800" baseline="0">
                                        <a:effectLst/>
                                        <a:latin typeface="Cambria Math" panose="02040503050406030204" pitchFamily="18" charset="0"/>
                                      </a:rPr>
                                      <m:t>𝟐</m:t>
                                    </m:r>
                                  </m:sub>
                                </m:sSub>
                              </m:oMath>
                            </m:oMathPara>
                          </a14:m>
                          <a:endParaRPr lang="en-GB" sz="1800" baseline="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endParaRPr lang="en-GB" dirty="0"/>
                        </a:p>
                      </a:txBody>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GB" sz="1800" baseline="0" dirty="0">
                              <a:effectLst/>
                              <a:latin typeface="Times New Roman" panose="02020603050405020304" pitchFamily="18" charset="0"/>
                              <a:ea typeface="宋体" panose="02010600030101010101" pitchFamily="2" charset="-122"/>
                            </a:rPr>
                            <a:t>VLBERT</a:t>
                          </a:r>
                          <a:r>
                            <a:rPr lang="zh-CN" altLang="en-US" sz="1800" baseline="0" dirty="0">
                              <a:effectLst/>
                              <a:latin typeface="Times New Roman" panose="02020603050405020304" pitchFamily="18" charset="0"/>
                              <a:ea typeface="宋体" panose="02010600030101010101" pitchFamily="2" charset="-122"/>
                            </a:rPr>
                            <a:t>精度</a:t>
                          </a:r>
                          <a:endParaRPr lang="en-GB" sz="1800" baseline="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endParaRPr lang="en-GB" dirty="0"/>
                        </a:p>
                      </a:txBody>
                      <a:tcPr/>
                    </a:tc>
                    <a:tc>
                      <a:txBody>
                        <a:bodyPr/>
                        <a:lstStyle/>
                        <a:p>
                          <a:pPr algn="ctr"/>
                          <a:r>
                            <a:rPr lang="zh-CN" altLang="en-US" dirty="0"/>
                            <a:t>本文微调精度</a:t>
                          </a:r>
                          <a:endParaRPr lang="en-GB" dirty="0"/>
                        </a:p>
                      </a:txBody>
                      <a:tcPr/>
                    </a:tc>
                    <a:extLst>
                      <a:ext uri="{0D108BD9-81ED-4DB2-BD59-A6C34878D82A}">
                        <a16:rowId xmlns:a16="http://schemas.microsoft.com/office/drawing/2014/main" val="1765399106"/>
                      </a:ext>
                    </a:extLst>
                  </a:tr>
                  <a:tr h="544727">
                    <a:tc>
                      <a:txBody>
                        <a:bodyPr/>
                        <a:lstStyle/>
                        <a:p>
                          <a:pPr algn="ctr"/>
                          <a:r>
                            <a:rPr lang="en-US" altLang="zh-CN" dirty="0"/>
                            <a:t>VQA</a:t>
                          </a:r>
                          <a:endParaRPr lang="en-GB" dirty="0"/>
                        </a:p>
                      </a:txBody>
                      <a:tcPr/>
                    </a:tc>
                    <a:tc>
                      <a:txBody>
                        <a:bodyPr/>
                        <a:lstStyle/>
                        <a:p>
                          <a:pPr algn="ctr"/>
                          <a:r>
                            <a:rPr lang="en-GB" dirty="0"/>
                            <a:t>56</a:t>
                          </a:r>
                        </a:p>
                      </a:txBody>
                      <a:tcPr/>
                    </a:tc>
                    <a:tc>
                      <a:txBody>
                        <a:bodyPr/>
                        <a:lstStyle/>
                        <a:p>
                          <a:pPr algn="ctr"/>
                          <a:r>
                            <a:rPr lang="en-US" altLang="zh-CN" dirty="0"/>
                            <a:t>32G V100 7</a:t>
                          </a:r>
                          <a:r>
                            <a:rPr lang="zh-CN" altLang="en-US" dirty="0"/>
                            <a:t>卡</a:t>
                          </a:r>
                          <a:r>
                            <a:rPr lang="en-GB" altLang="zh-CN" dirty="0"/>
                            <a:t>17</a:t>
                          </a:r>
                          <a:r>
                            <a:rPr lang="zh-CN" altLang="en-US" dirty="0"/>
                            <a:t>小时</a:t>
                          </a:r>
                          <a:endParaRPr lang="en-GB" dirty="0"/>
                        </a:p>
                      </a:txBody>
                      <a:tcPr/>
                    </a:tc>
                    <a:tc>
                      <a:txBody>
                        <a:bodyPr/>
                        <a:lstStyle/>
                        <a:p>
                          <a:pPr algn="ctr"/>
                          <a:r>
                            <a:rPr lang="en-GB" dirty="0"/>
                            <a:t>Adam</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GB" sz="1800" i="1" baseline="0" smtClean="0">
                                        <a:effectLst/>
                                        <a:latin typeface="Cambria Math" panose="02040503050406030204" pitchFamily="18" charset="0"/>
                                      </a:rPr>
                                    </m:ctrlPr>
                                  </m:sSupPr>
                                  <m:e>
                                    <m:r>
                                      <a:rPr lang="en-GB" sz="1800" baseline="0">
                                        <a:effectLst/>
                                        <a:latin typeface="Cambria Math" panose="02040503050406030204" pitchFamily="18" charset="0"/>
                                      </a:rPr>
                                      <m:t>10</m:t>
                                    </m:r>
                                  </m:e>
                                  <m:sup>
                                    <m:r>
                                      <a:rPr lang="en-GB" sz="1800" baseline="0">
                                        <a:effectLst/>
                                        <a:latin typeface="Cambria Math" panose="02040503050406030204" pitchFamily="18" charset="0"/>
                                      </a:rPr>
                                      <m:t>−4</m:t>
                                    </m:r>
                                  </m:sup>
                                </m:sSup>
                              </m:oMath>
                            </m:oMathPara>
                          </a14:m>
                          <a:endParaRPr lang="en-GB" dirty="0"/>
                        </a:p>
                      </a:txBody>
                      <a:tcPr/>
                    </a:tc>
                    <a:tc>
                      <a:txBody>
                        <a:bodyPr/>
                        <a:lstStyle/>
                        <a:p>
                          <a:pPr algn="ctr"/>
                          <a:r>
                            <a:rPr lang="en-GB" dirty="0"/>
                            <a:t>0.9</a:t>
                          </a:r>
                        </a:p>
                      </a:txBody>
                      <a:tcPr/>
                    </a:tc>
                    <a:tc>
                      <a:txBody>
                        <a:bodyPr/>
                        <a:lstStyle/>
                        <a:p>
                          <a:pPr algn="ctr"/>
                          <a:r>
                            <a:rPr lang="en-GB" dirty="0"/>
                            <a:t>0.999</a:t>
                          </a:r>
                        </a:p>
                      </a:txBody>
                      <a:tcPr/>
                    </a:tc>
                    <a:tc>
                      <a:txBody>
                        <a:bodyPr/>
                        <a:lstStyle/>
                        <a:p>
                          <a:pPr algn="ctr"/>
                          <a:r>
                            <a:rPr lang="en-GB" dirty="0"/>
                            <a:t>71.16</a:t>
                          </a:r>
                        </a:p>
                      </a:txBody>
                      <a:tcPr/>
                    </a:tc>
                    <a:tc>
                      <a:txBody>
                        <a:bodyPr/>
                        <a:lstStyle/>
                        <a:p>
                          <a:pPr algn="ctr"/>
                          <a:r>
                            <a:rPr lang="en-GB" dirty="0"/>
                            <a:t>70.93</a:t>
                          </a:r>
                        </a:p>
                      </a:txBody>
                      <a:tcPr/>
                    </a:tc>
                    <a:extLst>
                      <a:ext uri="{0D108BD9-81ED-4DB2-BD59-A6C34878D82A}">
                        <a16:rowId xmlns:a16="http://schemas.microsoft.com/office/drawing/2014/main" val="840484643"/>
                      </a:ext>
                    </a:extLst>
                  </a:tr>
                  <a:tr h="432619">
                    <a:tc>
                      <a:txBody>
                        <a:bodyPr/>
                        <a:lstStyle/>
                        <a:p>
                          <a:pPr algn="ctr"/>
                          <a:r>
                            <a:rPr lang="en-GB" dirty="0"/>
                            <a:t>REC</a:t>
                          </a:r>
                        </a:p>
                      </a:txBody>
                      <a:tcPr/>
                    </a:tc>
                    <a:tc>
                      <a:txBody>
                        <a:bodyPr/>
                        <a:lstStyle/>
                        <a:p>
                          <a:pPr algn="ctr"/>
                          <a:r>
                            <a:rPr lang="en-GB" dirty="0"/>
                            <a:t>16</a:t>
                          </a:r>
                        </a:p>
                      </a:txBody>
                      <a:tcPr/>
                    </a:tc>
                    <a:tc>
                      <a:txBody>
                        <a:bodyPr/>
                        <a:lstStyle/>
                        <a:p>
                          <a:pPr algn="ctr"/>
                          <a:r>
                            <a:rPr lang="en-GB" dirty="0"/>
                            <a:t>32G V100 1</a:t>
                          </a:r>
                          <a:r>
                            <a:rPr lang="zh-CN" altLang="en-US" dirty="0"/>
                            <a:t>卡</a:t>
                          </a:r>
                          <a:r>
                            <a:rPr lang="en-GB" altLang="zh-CN" dirty="0"/>
                            <a:t>17</a:t>
                          </a:r>
                          <a:r>
                            <a:rPr lang="zh-CN" altLang="en-US" dirty="0"/>
                            <a:t>小时</a:t>
                          </a:r>
                          <a:endParaRPr lang="en-GB" dirty="0"/>
                        </a:p>
                      </a:txBody>
                      <a:tcPr/>
                    </a:tc>
                    <a:tc>
                      <a:txBody>
                        <a:bodyPr/>
                        <a:lstStyle/>
                        <a:p>
                          <a:pPr algn="ctr"/>
                          <a:r>
                            <a:rPr lang="en-GB" dirty="0"/>
                            <a:t>Adam</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GB" sz="1800" i="1" baseline="0" smtClean="0">
                                        <a:effectLst/>
                                        <a:latin typeface="Cambria Math" panose="02040503050406030204" pitchFamily="18" charset="0"/>
                                      </a:rPr>
                                    </m:ctrlPr>
                                  </m:sSupPr>
                                  <m:e>
                                    <m:r>
                                      <a:rPr lang="en-GB" sz="1800" baseline="0">
                                        <a:effectLst/>
                                        <a:latin typeface="Cambria Math" panose="02040503050406030204" pitchFamily="18" charset="0"/>
                                      </a:rPr>
                                      <m:t>10</m:t>
                                    </m:r>
                                  </m:e>
                                  <m:sup>
                                    <m:r>
                                      <a:rPr lang="en-GB" sz="1800" baseline="0">
                                        <a:effectLst/>
                                        <a:latin typeface="Cambria Math" panose="02040503050406030204" pitchFamily="18" charset="0"/>
                                      </a:rPr>
                                      <m:t>−4</m:t>
                                    </m:r>
                                  </m:sup>
                                </m:sSup>
                              </m:oMath>
                            </m:oMathPara>
                          </a14:m>
                          <a:endParaRPr lang="en-GB" dirty="0"/>
                        </a:p>
                      </a:txBody>
                      <a:tcPr/>
                    </a:tc>
                    <a:tc>
                      <a:txBody>
                        <a:bodyPr/>
                        <a:lstStyle/>
                        <a:p>
                          <a:pPr algn="ctr"/>
                          <a:r>
                            <a:rPr lang="en-GB" dirty="0"/>
                            <a:t>0.9</a:t>
                          </a:r>
                        </a:p>
                      </a:txBody>
                      <a:tcPr/>
                    </a:tc>
                    <a:tc>
                      <a:txBody>
                        <a:bodyPr/>
                        <a:lstStyle/>
                        <a:p>
                          <a:pPr algn="ctr"/>
                          <a:r>
                            <a:rPr lang="en-GB" dirty="0"/>
                            <a:t>0.999</a:t>
                          </a:r>
                        </a:p>
                      </a:txBody>
                      <a:tcPr/>
                    </a:tc>
                    <a:tc>
                      <a:txBody>
                        <a:bodyPr/>
                        <a:lstStyle/>
                        <a:p>
                          <a:pPr algn="ctr"/>
                          <a:r>
                            <a:rPr lang="en-GB" dirty="0"/>
                            <a:t>77.72/60.99</a:t>
                          </a:r>
                        </a:p>
                      </a:txBody>
                      <a:tcPr/>
                    </a:tc>
                    <a:tc>
                      <a:txBody>
                        <a:bodyPr/>
                        <a:lstStyle/>
                        <a:p>
                          <a:pPr algn="ctr"/>
                          <a:r>
                            <a:rPr lang="en-GB" dirty="0"/>
                            <a:t>76.44/60.63</a:t>
                          </a:r>
                        </a:p>
                      </a:txBody>
                      <a:tcPr/>
                    </a:tc>
                    <a:extLst>
                      <a:ext uri="{0D108BD9-81ED-4DB2-BD59-A6C34878D82A}">
                        <a16:rowId xmlns:a16="http://schemas.microsoft.com/office/drawing/2014/main" val="963198613"/>
                      </a:ext>
                    </a:extLst>
                  </a:tr>
                </a:tbl>
              </a:graphicData>
            </a:graphic>
          </p:graphicFrame>
        </mc:Choice>
        <mc:Fallback xmlns="">
          <p:graphicFrame>
            <p:nvGraphicFramePr>
              <p:cNvPr id="7" name="表格 7">
                <a:extLst>
                  <a:ext uri="{FF2B5EF4-FFF2-40B4-BE49-F238E27FC236}">
                    <a16:creationId xmlns:a16="http://schemas.microsoft.com/office/drawing/2014/main" id="{AF62130E-E9C3-4310-8C9C-C3951289F421}"/>
                  </a:ext>
                </a:extLst>
              </p:cNvPr>
              <p:cNvGraphicFramePr>
                <a:graphicFrameLocks noGrp="1"/>
              </p:cNvGraphicFramePr>
              <p:nvPr>
                <p:extLst>
                  <p:ext uri="{D42A27DB-BD31-4B8C-83A1-F6EECF244321}">
                    <p14:modId xmlns:p14="http://schemas.microsoft.com/office/powerpoint/2010/main" val="461050475"/>
                  </p:ext>
                </p:extLst>
              </p:nvPr>
            </p:nvGraphicFramePr>
            <p:xfrm>
              <a:off x="432617" y="1852067"/>
              <a:ext cx="11533238" cy="1746539"/>
            </p:xfrm>
            <a:graphic>
              <a:graphicData uri="http://schemas.openxmlformats.org/drawingml/2006/table">
                <a:tbl>
                  <a:tblPr firstRow="1" bandRow="1">
                    <a:tableStyleId>{5C22544A-7EE6-4342-B048-85BDC9FD1C3A}</a:tableStyleId>
                  </a:tblPr>
                  <a:tblGrid>
                    <a:gridCol w="1013408">
                      <a:extLst>
                        <a:ext uri="{9D8B030D-6E8A-4147-A177-3AD203B41FA5}">
                          <a16:colId xmlns:a16="http://schemas.microsoft.com/office/drawing/2014/main" val="2922414791"/>
                        </a:ext>
                      </a:extLst>
                    </a:gridCol>
                    <a:gridCol w="1375833">
                      <a:extLst>
                        <a:ext uri="{9D8B030D-6E8A-4147-A177-3AD203B41FA5}">
                          <a16:colId xmlns:a16="http://schemas.microsoft.com/office/drawing/2014/main" val="2648949468"/>
                        </a:ext>
                      </a:extLst>
                    </a:gridCol>
                    <a:gridCol w="2310581">
                      <a:extLst>
                        <a:ext uri="{9D8B030D-6E8A-4147-A177-3AD203B41FA5}">
                          <a16:colId xmlns:a16="http://schemas.microsoft.com/office/drawing/2014/main" val="3712447269"/>
                        </a:ext>
                      </a:extLst>
                    </a:gridCol>
                    <a:gridCol w="993058">
                      <a:extLst>
                        <a:ext uri="{9D8B030D-6E8A-4147-A177-3AD203B41FA5}">
                          <a16:colId xmlns:a16="http://schemas.microsoft.com/office/drawing/2014/main" val="3320670248"/>
                        </a:ext>
                      </a:extLst>
                    </a:gridCol>
                    <a:gridCol w="1052051">
                      <a:extLst>
                        <a:ext uri="{9D8B030D-6E8A-4147-A177-3AD203B41FA5}">
                          <a16:colId xmlns:a16="http://schemas.microsoft.com/office/drawing/2014/main" val="847585606"/>
                        </a:ext>
                      </a:extLst>
                    </a:gridCol>
                    <a:gridCol w="757084">
                      <a:extLst>
                        <a:ext uri="{9D8B030D-6E8A-4147-A177-3AD203B41FA5}">
                          <a16:colId xmlns:a16="http://schemas.microsoft.com/office/drawing/2014/main" val="821205226"/>
                        </a:ext>
                      </a:extLst>
                    </a:gridCol>
                    <a:gridCol w="707923">
                      <a:extLst>
                        <a:ext uri="{9D8B030D-6E8A-4147-A177-3AD203B41FA5}">
                          <a16:colId xmlns:a16="http://schemas.microsoft.com/office/drawing/2014/main" val="1410168574"/>
                        </a:ext>
                      </a:extLst>
                    </a:gridCol>
                    <a:gridCol w="1720645">
                      <a:extLst>
                        <a:ext uri="{9D8B030D-6E8A-4147-A177-3AD203B41FA5}">
                          <a16:colId xmlns:a16="http://schemas.microsoft.com/office/drawing/2014/main" val="3282307455"/>
                        </a:ext>
                      </a:extLst>
                    </a:gridCol>
                    <a:gridCol w="1602655">
                      <a:extLst>
                        <a:ext uri="{9D8B030D-6E8A-4147-A177-3AD203B41FA5}">
                          <a16:colId xmlns:a16="http://schemas.microsoft.com/office/drawing/2014/main" val="537165409"/>
                        </a:ext>
                      </a:extLst>
                    </a:gridCol>
                  </a:tblGrid>
                  <a:tr h="769193">
                    <a:tc>
                      <a:txBody>
                        <a:bodyPr/>
                        <a:lstStyle/>
                        <a:p>
                          <a:pPr algn="ctr"/>
                          <a:r>
                            <a:rPr lang="zh-CN" altLang="en-US" dirty="0"/>
                            <a:t>任务</a:t>
                          </a:r>
                          <a:endParaRPr lang="en-GB" dirty="0"/>
                        </a:p>
                      </a:txBody>
                      <a:tcPr/>
                    </a:tc>
                    <a:tc>
                      <a:txBody>
                        <a:bodyPr/>
                        <a:lstStyle/>
                        <a:p>
                          <a:pPr algn="ctr"/>
                          <a:r>
                            <a:rPr lang="en-GB" dirty="0"/>
                            <a:t>Batch Size</a:t>
                          </a:r>
                        </a:p>
                      </a:txBody>
                      <a:tcPr/>
                    </a:tc>
                    <a:tc>
                      <a:txBody>
                        <a:bodyPr/>
                        <a:lstStyle/>
                        <a:p>
                          <a:pPr algn="ctr"/>
                          <a:r>
                            <a:rPr lang="zh-CN" altLang="en-US" dirty="0"/>
                            <a:t>微调时间</a:t>
                          </a:r>
                          <a:endParaRPr lang="en-GB" dirty="0"/>
                        </a:p>
                      </a:txBody>
                      <a:tcPr/>
                    </a:tc>
                    <a:tc>
                      <a:txBody>
                        <a:bodyPr/>
                        <a:lstStyle/>
                        <a:p>
                          <a:pPr algn="ctr"/>
                          <a:r>
                            <a:rPr lang="zh-CN" altLang="en-US" dirty="0"/>
                            <a:t>优化器</a:t>
                          </a:r>
                          <a:endParaRPr lang="en-GB" dirty="0"/>
                        </a:p>
                      </a:txBody>
                      <a:tcPr/>
                    </a:tc>
                    <a:tc>
                      <a:txBody>
                        <a:bodyPr/>
                        <a:lstStyle/>
                        <a:p>
                          <a:pPr algn="ctr"/>
                          <a:r>
                            <a:rPr lang="zh-CN" altLang="en-US" dirty="0"/>
                            <a:t>学习率</a:t>
                          </a:r>
                          <a:endParaRPr lang="en-GB" dirty="0"/>
                        </a:p>
                      </a:txBody>
                      <a:tcPr/>
                    </a:tc>
                    <a:tc>
                      <a:txBody>
                        <a:bodyPr/>
                        <a:lstStyle/>
                        <a:p>
                          <a:endParaRPr lang="en-US"/>
                        </a:p>
                      </a:txBody>
                      <a:tcPr>
                        <a:blipFill>
                          <a:blip r:embed="rId2"/>
                          <a:stretch>
                            <a:fillRect l="-893548" t="-5512" r="-537903" b="-129921"/>
                          </a:stretch>
                        </a:blipFill>
                      </a:tcPr>
                    </a:tc>
                    <a:tc>
                      <a:txBody>
                        <a:bodyPr/>
                        <a:lstStyle/>
                        <a:p>
                          <a:endParaRPr lang="en-US"/>
                        </a:p>
                      </a:txBody>
                      <a:tcPr>
                        <a:blipFill>
                          <a:blip r:embed="rId2"/>
                          <a:stretch>
                            <a:fillRect l="-1052991" t="-5512" r="-470085" b="-129921"/>
                          </a:stretch>
                        </a:blip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GB" sz="1800" baseline="0" dirty="0">
                              <a:effectLst/>
                              <a:latin typeface="Times New Roman" panose="02020603050405020304" pitchFamily="18" charset="0"/>
                              <a:ea typeface="宋体" panose="02010600030101010101" pitchFamily="2" charset="-122"/>
                            </a:rPr>
                            <a:t>VLBERT</a:t>
                          </a:r>
                          <a:r>
                            <a:rPr lang="zh-CN" altLang="en-US" sz="1800" baseline="0" dirty="0">
                              <a:effectLst/>
                              <a:latin typeface="Times New Roman" panose="02020603050405020304" pitchFamily="18" charset="0"/>
                              <a:ea typeface="宋体" panose="02010600030101010101" pitchFamily="2" charset="-122"/>
                            </a:rPr>
                            <a:t>精度</a:t>
                          </a:r>
                          <a:endParaRPr lang="en-GB" sz="1800" baseline="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endParaRPr lang="en-GB" dirty="0"/>
                        </a:p>
                      </a:txBody>
                      <a:tcPr/>
                    </a:tc>
                    <a:tc>
                      <a:txBody>
                        <a:bodyPr/>
                        <a:lstStyle/>
                        <a:p>
                          <a:pPr algn="ctr"/>
                          <a:r>
                            <a:rPr lang="zh-CN" altLang="en-US" dirty="0"/>
                            <a:t>本文微调精度</a:t>
                          </a:r>
                          <a:endParaRPr lang="en-GB" dirty="0"/>
                        </a:p>
                      </a:txBody>
                      <a:tcPr/>
                    </a:tc>
                    <a:extLst>
                      <a:ext uri="{0D108BD9-81ED-4DB2-BD59-A6C34878D82A}">
                        <a16:rowId xmlns:a16="http://schemas.microsoft.com/office/drawing/2014/main" val="1765399106"/>
                      </a:ext>
                    </a:extLst>
                  </a:tr>
                  <a:tr h="544727">
                    <a:tc>
                      <a:txBody>
                        <a:bodyPr/>
                        <a:lstStyle/>
                        <a:p>
                          <a:pPr algn="ctr"/>
                          <a:r>
                            <a:rPr lang="en-US" altLang="zh-CN" dirty="0"/>
                            <a:t>VQA</a:t>
                          </a:r>
                          <a:endParaRPr lang="en-GB" dirty="0"/>
                        </a:p>
                      </a:txBody>
                      <a:tcPr/>
                    </a:tc>
                    <a:tc>
                      <a:txBody>
                        <a:bodyPr/>
                        <a:lstStyle/>
                        <a:p>
                          <a:pPr algn="ctr"/>
                          <a:r>
                            <a:rPr lang="en-GB" dirty="0"/>
                            <a:t>56</a:t>
                          </a:r>
                        </a:p>
                      </a:txBody>
                      <a:tcPr/>
                    </a:tc>
                    <a:tc>
                      <a:txBody>
                        <a:bodyPr/>
                        <a:lstStyle/>
                        <a:p>
                          <a:pPr algn="ctr"/>
                          <a:r>
                            <a:rPr lang="en-US" altLang="zh-CN" dirty="0"/>
                            <a:t>32G V100 7</a:t>
                          </a:r>
                          <a:r>
                            <a:rPr lang="zh-CN" altLang="en-US" dirty="0"/>
                            <a:t>卡</a:t>
                          </a:r>
                          <a:r>
                            <a:rPr lang="en-GB" altLang="zh-CN" dirty="0"/>
                            <a:t>17</a:t>
                          </a:r>
                          <a:r>
                            <a:rPr lang="zh-CN" altLang="en-US" dirty="0"/>
                            <a:t>小时</a:t>
                          </a:r>
                          <a:endParaRPr lang="en-GB" dirty="0"/>
                        </a:p>
                      </a:txBody>
                      <a:tcPr/>
                    </a:tc>
                    <a:tc>
                      <a:txBody>
                        <a:bodyPr/>
                        <a:lstStyle/>
                        <a:p>
                          <a:pPr algn="ctr"/>
                          <a:r>
                            <a:rPr lang="en-GB" dirty="0"/>
                            <a:t>Adam</a:t>
                          </a:r>
                        </a:p>
                      </a:txBody>
                      <a:tcPr/>
                    </a:tc>
                    <a:tc>
                      <a:txBody>
                        <a:bodyPr/>
                        <a:lstStyle/>
                        <a:p>
                          <a:endParaRPr lang="en-US"/>
                        </a:p>
                      </a:txBody>
                      <a:tcPr>
                        <a:blipFill>
                          <a:blip r:embed="rId2"/>
                          <a:stretch>
                            <a:fillRect l="-540462" t="-148889" r="-457225" b="-83333"/>
                          </a:stretch>
                        </a:blipFill>
                      </a:tcPr>
                    </a:tc>
                    <a:tc>
                      <a:txBody>
                        <a:bodyPr/>
                        <a:lstStyle/>
                        <a:p>
                          <a:pPr algn="ctr"/>
                          <a:r>
                            <a:rPr lang="en-GB" dirty="0"/>
                            <a:t>0.9</a:t>
                          </a:r>
                        </a:p>
                      </a:txBody>
                      <a:tcPr/>
                    </a:tc>
                    <a:tc>
                      <a:txBody>
                        <a:bodyPr/>
                        <a:lstStyle/>
                        <a:p>
                          <a:pPr algn="ctr"/>
                          <a:r>
                            <a:rPr lang="en-GB" dirty="0"/>
                            <a:t>0.999</a:t>
                          </a:r>
                        </a:p>
                      </a:txBody>
                      <a:tcPr/>
                    </a:tc>
                    <a:tc>
                      <a:txBody>
                        <a:bodyPr/>
                        <a:lstStyle/>
                        <a:p>
                          <a:pPr algn="ctr"/>
                          <a:r>
                            <a:rPr lang="en-GB" dirty="0"/>
                            <a:t>71.16</a:t>
                          </a:r>
                        </a:p>
                      </a:txBody>
                      <a:tcPr/>
                    </a:tc>
                    <a:tc>
                      <a:txBody>
                        <a:bodyPr/>
                        <a:lstStyle/>
                        <a:p>
                          <a:pPr algn="ctr"/>
                          <a:r>
                            <a:rPr lang="en-GB" dirty="0"/>
                            <a:t>70.93</a:t>
                          </a:r>
                        </a:p>
                      </a:txBody>
                      <a:tcPr/>
                    </a:tc>
                    <a:extLst>
                      <a:ext uri="{0D108BD9-81ED-4DB2-BD59-A6C34878D82A}">
                        <a16:rowId xmlns:a16="http://schemas.microsoft.com/office/drawing/2014/main" val="840484643"/>
                      </a:ext>
                    </a:extLst>
                  </a:tr>
                  <a:tr h="432619">
                    <a:tc>
                      <a:txBody>
                        <a:bodyPr/>
                        <a:lstStyle/>
                        <a:p>
                          <a:pPr algn="ctr"/>
                          <a:r>
                            <a:rPr lang="en-GB" dirty="0"/>
                            <a:t>REC</a:t>
                          </a:r>
                        </a:p>
                      </a:txBody>
                      <a:tcPr/>
                    </a:tc>
                    <a:tc>
                      <a:txBody>
                        <a:bodyPr/>
                        <a:lstStyle/>
                        <a:p>
                          <a:pPr algn="ctr"/>
                          <a:r>
                            <a:rPr lang="en-GB" dirty="0"/>
                            <a:t>16</a:t>
                          </a:r>
                        </a:p>
                      </a:txBody>
                      <a:tcPr/>
                    </a:tc>
                    <a:tc>
                      <a:txBody>
                        <a:bodyPr/>
                        <a:lstStyle/>
                        <a:p>
                          <a:pPr algn="ctr"/>
                          <a:r>
                            <a:rPr lang="en-GB" dirty="0"/>
                            <a:t>32G V100 1</a:t>
                          </a:r>
                          <a:r>
                            <a:rPr lang="zh-CN" altLang="en-US" dirty="0"/>
                            <a:t>卡</a:t>
                          </a:r>
                          <a:r>
                            <a:rPr lang="en-GB" altLang="zh-CN" dirty="0"/>
                            <a:t>17</a:t>
                          </a:r>
                          <a:r>
                            <a:rPr lang="zh-CN" altLang="en-US" dirty="0"/>
                            <a:t>小时</a:t>
                          </a:r>
                          <a:endParaRPr lang="en-GB" dirty="0"/>
                        </a:p>
                      </a:txBody>
                      <a:tcPr/>
                    </a:tc>
                    <a:tc>
                      <a:txBody>
                        <a:bodyPr/>
                        <a:lstStyle/>
                        <a:p>
                          <a:pPr algn="ctr"/>
                          <a:r>
                            <a:rPr lang="en-GB" dirty="0"/>
                            <a:t>Adam</a:t>
                          </a:r>
                        </a:p>
                      </a:txBody>
                      <a:tcPr/>
                    </a:tc>
                    <a:tc>
                      <a:txBody>
                        <a:bodyPr/>
                        <a:lstStyle/>
                        <a:p>
                          <a:endParaRPr lang="en-US"/>
                        </a:p>
                      </a:txBody>
                      <a:tcPr>
                        <a:blipFill>
                          <a:blip r:embed="rId2"/>
                          <a:stretch>
                            <a:fillRect l="-540462" t="-315493" r="-457225" b="-5634"/>
                          </a:stretch>
                        </a:blipFill>
                      </a:tcPr>
                    </a:tc>
                    <a:tc>
                      <a:txBody>
                        <a:bodyPr/>
                        <a:lstStyle/>
                        <a:p>
                          <a:pPr algn="ctr"/>
                          <a:r>
                            <a:rPr lang="en-GB" dirty="0"/>
                            <a:t>0.9</a:t>
                          </a:r>
                        </a:p>
                      </a:txBody>
                      <a:tcPr/>
                    </a:tc>
                    <a:tc>
                      <a:txBody>
                        <a:bodyPr/>
                        <a:lstStyle/>
                        <a:p>
                          <a:pPr algn="ctr"/>
                          <a:r>
                            <a:rPr lang="en-GB" dirty="0"/>
                            <a:t>0.999</a:t>
                          </a:r>
                        </a:p>
                      </a:txBody>
                      <a:tcPr/>
                    </a:tc>
                    <a:tc>
                      <a:txBody>
                        <a:bodyPr/>
                        <a:lstStyle/>
                        <a:p>
                          <a:pPr algn="ctr"/>
                          <a:r>
                            <a:rPr lang="en-GB" dirty="0"/>
                            <a:t>77.72/60.99</a:t>
                          </a:r>
                        </a:p>
                      </a:txBody>
                      <a:tcPr/>
                    </a:tc>
                    <a:tc>
                      <a:txBody>
                        <a:bodyPr/>
                        <a:lstStyle/>
                        <a:p>
                          <a:pPr algn="ctr"/>
                          <a:r>
                            <a:rPr lang="en-GB" dirty="0"/>
                            <a:t>76.44/60.63</a:t>
                          </a:r>
                        </a:p>
                      </a:txBody>
                      <a:tcPr/>
                    </a:tc>
                    <a:extLst>
                      <a:ext uri="{0D108BD9-81ED-4DB2-BD59-A6C34878D82A}">
                        <a16:rowId xmlns:a16="http://schemas.microsoft.com/office/drawing/2014/main" val="963198613"/>
                      </a:ext>
                    </a:extLst>
                  </a:tr>
                </a:tbl>
              </a:graphicData>
            </a:graphic>
          </p:graphicFrame>
        </mc:Fallback>
      </mc:AlternateContent>
      <p:graphicFrame>
        <p:nvGraphicFramePr>
          <p:cNvPr id="9" name="表格 9">
            <a:extLst>
              <a:ext uri="{FF2B5EF4-FFF2-40B4-BE49-F238E27FC236}">
                <a16:creationId xmlns:a16="http://schemas.microsoft.com/office/drawing/2014/main" id="{17B2579C-5D04-456F-97A3-71555BDECCBD}"/>
              </a:ext>
            </a:extLst>
          </p:cNvPr>
          <p:cNvGraphicFramePr>
            <a:graphicFrameLocks noGrp="1"/>
          </p:cNvGraphicFramePr>
          <p:nvPr>
            <p:extLst>
              <p:ext uri="{D42A27DB-BD31-4B8C-83A1-F6EECF244321}">
                <p14:modId xmlns:p14="http://schemas.microsoft.com/office/powerpoint/2010/main" val="3621524584"/>
              </p:ext>
            </p:extLst>
          </p:nvPr>
        </p:nvGraphicFramePr>
        <p:xfrm>
          <a:off x="432615" y="4726498"/>
          <a:ext cx="11533239" cy="1275441"/>
        </p:xfrm>
        <a:graphic>
          <a:graphicData uri="http://schemas.openxmlformats.org/drawingml/2006/table">
            <a:tbl>
              <a:tblPr firstRow="1" bandRow="1">
                <a:tableStyleId>{5C22544A-7EE6-4342-B048-85BDC9FD1C3A}</a:tableStyleId>
              </a:tblPr>
              <a:tblGrid>
                <a:gridCol w="1789475">
                  <a:extLst>
                    <a:ext uri="{9D8B030D-6E8A-4147-A177-3AD203B41FA5}">
                      <a16:colId xmlns:a16="http://schemas.microsoft.com/office/drawing/2014/main" val="974669252"/>
                    </a:ext>
                  </a:extLst>
                </a:gridCol>
                <a:gridCol w="2389239">
                  <a:extLst>
                    <a:ext uri="{9D8B030D-6E8A-4147-A177-3AD203B41FA5}">
                      <a16:colId xmlns:a16="http://schemas.microsoft.com/office/drawing/2014/main" val="3846825674"/>
                    </a:ext>
                  </a:extLst>
                </a:gridCol>
                <a:gridCol w="1632155">
                  <a:extLst>
                    <a:ext uri="{9D8B030D-6E8A-4147-A177-3AD203B41FA5}">
                      <a16:colId xmlns:a16="http://schemas.microsoft.com/office/drawing/2014/main" val="3641553809"/>
                    </a:ext>
                  </a:extLst>
                </a:gridCol>
                <a:gridCol w="1789471">
                  <a:extLst>
                    <a:ext uri="{9D8B030D-6E8A-4147-A177-3AD203B41FA5}">
                      <a16:colId xmlns:a16="http://schemas.microsoft.com/office/drawing/2014/main" val="5575192"/>
                    </a:ext>
                  </a:extLst>
                </a:gridCol>
                <a:gridCol w="2133600">
                  <a:extLst>
                    <a:ext uri="{9D8B030D-6E8A-4147-A177-3AD203B41FA5}">
                      <a16:colId xmlns:a16="http://schemas.microsoft.com/office/drawing/2014/main" val="1827324808"/>
                    </a:ext>
                  </a:extLst>
                </a:gridCol>
                <a:gridCol w="1799299">
                  <a:extLst>
                    <a:ext uri="{9D8B030D-6E8A-4147-A177-3AD203B41FA5}">
                      <a16:colId xmlns:a16="http://schemas.microsoft.com/office/drawing/2014/main" val="3675894183"/>
                    </a:ext>
                  </a:extLst>
                </a:gridCol>
              </a:tblGrid>
              <a:tr h="533761">
                <a:tc>
                  <a:txBody>
                    <a:bodyPr/>
                    <a:lstStyle/>
                    <a:p>
                      <a:pPr algn="ctr"/>
                      <a:r>
                        <a:rPr lang="zh-CN" altLang="en-US" dirty="0"/>
                        <a:t>任务</a:t>
                      </a:r>
                      <a:r>
                        <a:rPr lang="en-GB" altLang="zh-CN" dirty="0"/>
                        <a:t>/</a:t>
                      </a:r>
                      <a:r>
                        <a:rPr lang="zh-CN" altLang="en-US" dirty="0"/>
                        <a:t>平均耗时</a:t>
                      </a:r>
                      <a:endParaRPr lang="en-GB" dirty="0"/>
                    </a:p>
                  </a:txBody>
                  <a:tcPr/>
                </a:tc>
                <a:tc>
                  <a:txBody>
                    <a:bodyPr/>
                    <a:lstStyle/>
                    <a:p>
                      <a:pPr algn="ctr"/>
                      <a:r>
                        <a:rPr lang="en-GB" dirty="0"/>
                        <a:t>FCOS</a:t>
                      </a:r>
                      <a:r>
                        <a:rPr lang="zh-CN" altLang="en-US" dirty="0"/>
                        <a:t>目标检测</a:t>
                      </a:r>
                      <a:endParaRPr lang="en-GB" dirty="0"/>
                    </a:p>
                  </a:txBody>
                  <a:tcPr/>
                </a:tc>
                <a:tc>
                  <a:txBody>
                    <a:bodyPr/>
                    <a:lstStyle/>
                    <a:p>
                      <a:pPr algn="ctr"/>
                      <a:r>
                        <a:rPr lang="zh-CN" altLang="en-US" dirty="0"/>
                        <a:t>加载图片</a:t>
                      </a:r>
                      <a:endParaRPr lang="en-GB" dirty="0"/>
                    </a:p>
                  </a:txBody>
                  <a:tcPr/>
                </a:tc>
                <a:tc>
                  <a:txBody>
                    <a:bodyPr/>
                    <a:lstStyle/>
                    <a:p>
                      <a:pPr algn="ctr"/>
                      <a:r>
                        <a:rPr lang="en-US" altLang="zh-CN" dirty="0"/>
                        <a:t>BERT</a:t>
                      </a:r>
                      <a:r>
                        <a:rPr lang="zh-CN" altLang="en-US" dirty="0"/>
                        <a:t>文本处理</a:t>
                      </a:r>
                      <a:endParaRPr lang="en-GB" dirty="0"/>
                    </a:p>
                  </a:txBody>
                  <a:tcPr/>
                </a:tc>
                <a:tc>
                  <a:txBody>
                    <a:bodyPr/>
                    <a:lstStyle/>
                    <a:p>
                      <a:pPr algn="ctr"/>
                      <a:r>
                        <a:rPr lang="en-US" altLang="zh-CN" dirty="0"/>
                        <a:t>VLBERT</a:t>
                      </a:r>
                      <a:r>
                        <a:rPr lang="zh-CN" altLang="en-US" dirty="0"/>
                        <a:t>前向预测</a:t>
                      </a:r>
                      <a:endParaRPr lang="en-GB" dirty="0"/>
                    </a:p>
                  </a:txBody>
                  <a:tcPr/>
                </a:tc>
                <a:tc>
                  <a:txBody>
                    <a:bodyPr/>
                    <a:lstStyle/>
                    <a:p>
                      <a:pPr algn="ctr"/>
                      <a:r>
                        <a:rPr lang="zh-CN" altLang="en-US" dirty="0"/>
                        <a:t>总耗时</a:t>
                      </a:r>
                      <a:endParaRPr lang="en-GB" dirty="0"/>
                    </a:p>
                  </a:txBody>
                  <a:tcPr/>
                </a:tc>
                <a:extLst>
                  <a:ext uri="{0D108BD9-81ED-4DB2-BD59-A6C34878D82A}">
                    <a16:rowId xmlns:a16="http://schemas.microsoft.com/office/drawing/2014/main" val="719645258"/>
                  </a:ext>
                </a:extLst>
              </a:tr>
              <a:tr h="370840">
                <a:tc>
                  <a:txBody>
                    <a:bodyPr/>
                    <a:lstStyle/>
                    <a:p>
                      <a:pPr algn="ctr"/>
                      <a:r>
                        <a:rPr lang="zh-CN" altLang="en-US" dirty="0"/>
                        <a:t>指称表达式理解</a:t>
                      </a:r>
                      <a:endParaRPr lang="en-GB" dirty="0"/>
                    </a:p>
                  </a:txBody>
                  <a:tcPr/>
                </a:tc>
                <a:tc>
                  <a:txBody>
                    <a:bodyPr/>
                    <a:lstStyle/>
                    <a:p>
                      <a:pPr algn="ctr"/>
                      <a:r>
                        <a:rPr lang="en-GB" dirty="0"/>
                        <a:t>60ms</a:t>
                      </a:r>
                    </a:p>
                  </a:txBody>
                  <a:tcPr/>
                </a:tc>
                <a:tc>
                  <a:txBody>
                    <a:bodyPr/>
                    <a:lstStyle/>
                    <a:p>
                      <a:pPr algn="ctr"/>
                      <a:r>
                        <a:rPr lang="en-GB" dirty="0"/>
                        <a:t>10ms</a:t>
                      </a:r>
                    </a:p>
                  </a:txBody>
                  <a:tcPr/>
                </a:tc>
                <a:tc>
                  <a:txBody>
                    <a:bodyPr/>
                    <a:lstStyle/>
                    <a:p>
                      <a:pPr algn="ctr"/>
                      <a:r>
                        <a:rPr lang="en-GB" dirty="0"/>
                        <a:t>40ms</a:t>
                      </a:r>
                    </a:p>
                  </a:txBody>
                  <a:tcPr/>
                </a:tc>
                <a:tc>
                  <a:txBody>
                    <a:bodyPr/>
                    <a:lstStyle/>
                    <a:p>
                      <a:pPr algn="ctr"/>
                      <a:r>
                        <a:rPr lang="en-GB" dirty="0"/>
                        <a:t>90ms</a:t>
                      </a:r>
                    </a:p>
                  </a:txBody>
                  <a:tcPr/>
                </a:tc>
                <a:tc>
                  <a:txBody>
                    <a:bodyPr/>
                    <a:lstStyle/>
                    <a:p>
                      <a:pPr algn="ctr"/>
                      <a:r>
                        <a:rPr lang="en-GB" dirty="0"/>
                        <a:t>200ms</a:t>
                      </a:r>
                    </a:p>
                  </a:txBody>
                  <a:tcPr/>
                </a:tc>
                <a:extLst>
                  <a:ext uri="{0D108BD9-81ED-4DB2-BD59-A6C34878D82A}">
                    <a16:rowId xmlns:a16="http://schemas.microsoft.com/office/drawing/2014/main" val="154996598"/>
                  </a:ext>
                </a:extLst>
              </a:tr>
              <a:tr h="370840">
                <a:tc>
                  <a:txBody>
                    <a:bodyPr/>
                    <a:lstStyle/>
                    <a:p>
                      <a:pPr algn="ctr"/>
                      <a:r>
                        <a:rPr lang="zh-CN" altLang="en-US" dirty="0"/>
                        <a:t>视觉问题回答</a:t>
                      </a:r>
                      <a:endParaRPr lang="en-GB" dirty="0"/>
                    </a:p>
                  </a:txBody>
                  <a:tcPr/>
                </a:tc>
                <a:tc>
                  <a:txBody>
                    <a:bodyPr/>
                    <a:lstStyle/>
                    <a:p>
                      <a:pPr algn="ctr"/>
                      <a:r>
                        <a:rPr lang="en-GB" dirty="0"/>
                        <a:t>60ms</a:t>
                      </a:r>
                    </a:p>
                  </a:txBody>
                  <a:tcPr/>
                </a:tc>
                <a:tc>
                  <a:txBody>
                    <a:bodyPr/>
                    <a:lstStyle/>
                    <a:p>
                      <a:pPr algn="ctr"/>
                      <a:r>
                        <a:rPr lang="en-GB" dirty="0"/>
                        <a:t>10ms</a:t>
                      </a:r>
                    </a:p>
                  </a:txBody>
                  <a:tcPr/>
                </a:tc>
                <a:tc>
                  <a:txBody>
                    <a:bodyPr/>
                    <a:lstStyle/>
                    <a:p>
                      <a:pPr algn="ctr"/>
                      <a:r>
                        <a:rPr lang="en-GB" dirty="0"/>
                        <a:t>40ms</a:t>
                      </a:r>
                    </a:p>
                  </a:txBody>
                  <a:tcPr/>
                </a:tc>
                <a:tc>
                  <a:txBody>
                    <a:bodyPr/>
                    <a:lstStyle/>
                    <a:p>
                      <a:pPr algn="ctr"/>
                      <a:r>
                        <a:rPr lang="en-GB" dirty="0"/>
                        <a:t>100ms</a:t>
                      </a:r>
                    </a:p>
                  </a:txBody>
                  <a:tcPr/>
                </a:tc>
                <a:tc>
                  <a:txBody>
                    <a:bodyPr/>
                    <a:lstStyle/>
                    <a:p>
                      <a:pPr algn="ctr"/>
                      <a:r>
                        <a:rPr lang="en-GB" dirty="0"/>
                        <a:t>210ms</a:t>
                      </a:r>
                    </a:p>
                  </a:txBody>
                  <a:tcPr/>
                </a:tc>
                <a:extLst>
                  <a:ext uri="{0D108BD9-81ED-4DB2-BD59-A6C34878D82A}">
                    <a16:rowId xmlns:a16="http://schemas.microsoft.com/office/drawing/2014/main" val="1740602741"/>
                  </a:ext>
                </a:extLst>
              </a:tr>
            </a:tbl>
          </a:graphicData>
        </a:graphic>
      </p:graphicFrame>
      <p:sp>
        <p:nvSpPr>
          <p:cNvPr id="11" name="文本占位符 3">
            <a:extLst>
              <a:ext uri="{FF2B5EF4-FFF2-40B4-BE49-F238E27FC236}">
                <a16:creationId xmlns:a16="http://schemas.microsoft.com/office/drawing/2014/main" id="{F8922CF5-1BEC-458D-993B-8BC3469C7896}"/>
              </a:ext>
            </a:extLst>
          </p:cNvPr>
          <p:cNvSpPr txBox="1">
            <a:spLocks/>
          </p:cNvSpPr>
          <p:nvPr/>
        </p:nvSpPr>
        <p:spPr>
          <a:xfrm>
            <a:off x="5278834" y="1229032"/>
            <a:ext cx="1790562" cy="534712"/>
          </a:xfrm>
          <a:prstGeom prst="rect">
            <a:avLst/>
          </a:prstGeom>
        </p:spPr>
        <p:txBody>
          <a:bodyPr vert="horz" lIns="91440" tIns="45720" rIns="91440" bIns="45720" rtlCol="0" anchor="ctr">
            <a:norm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accent4">
                    <a:lumMod val="75000"/>
                  </a:schemeClr>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100" kern="1200">
                <a:solidFill>
                  <a:schemeClr val="tx1"/>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1"/>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1"/>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1"/>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r>
              <a:rPr kumimoji="1" lang="en-US" altLang="zh-CN" dirty="0"/>
              <a:t>VLBERT</a:t>
            </a:r>
            <a:r>
              <a:rPr kumimoji="1" lang="zh-CN" altLang="en-US" dirty="0"/>
              <a:t>微调精度</a:t>
            </a:r>
          </a:p>
        </p:txBody>
      </p:sp>
      <p:sp>
        <p:nvSpPr>
          <p:cNvPr id="13" name="文本占位符 3">
            <a:extLst>
              <a:ext uri="{FF2B5EF4-FFF2-40B4-BE49-F238E27FC236}">
                <a16:creationId xmlns:a16="http://schemas.microsoft.com/office/drawing/2014/main" id="{28D57912-4A7B-4D77-A80E-19A21CDC2021}"/>
              </a:ext>
            </a:extLst>
          </p:cNvPr>
          <p:cNvSpPr txBox="1">
            <a:spLocks/>
          </p:cNvSpPr>
          <p:nvPr/>
        </p:nvSpPr>
        <p:spPr>
          <a:xfrm>
            <a:off x="5249337" y="4247536"/>
            <a:ext cx="1702071" cy="373370"/>
          </a:xfrm>
          <a:prstGeom prst="rect">
            <a:avLst/>
          </a:prstGeom>
        </p:spPr>
        <p:txBody>
          <a:bodyPr vert="horz" lIns="91440" tIns="45720" rIns="91440" bIns="45720" rtlCol="0" anchor="ctr">
            <a:norm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accent4">
                    <a:lumMod val="75000"/>
                  </a:schemeClr>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100" kern="1200">
                <a:solidFill>
                  <a:schemeClr val="tx1"/>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000" kern="1200">
                <a:solidFill>
                  <a:schemeClr val="tx1"/>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1"/>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1"/>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r>
              <a:rPr kumimoji="1" lang="en-US" altLang="zh-CN" dirty="0"/>
              <a:t>VLBERT</a:t>
            </a:r>
            <a:r>
              <a:rPr kumimoji="1" lang="zh-CN" altLang="en-US" dirty="0"/>
              <a:t>预测时间</a:t>
            </a:r>
          </a:p>
        </p:txBody>
      </p:sp>
    </p:spTree>
    <p:extLst>
      <p:ext uri="{BB962C8B-B14F-4D97-AF65-F5344CB8AC3E}">
        <p14:creationId xmlns:p14="http://schemas.microsoft.com/office/powerpoint/2010/main" val="2158790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8849B47-9C38-BF44-922D-DEF9C6B9781A}"/>
              </a:ext>
            </a:extLst>
          </p:cNvPr>
          <p:cNvSpPr>
            <a:spLocks noGrp="1"/>
          </p:cNvSpPr>
          <p:nvPr>
            <p:ph type="body" idx="1"/>
          </p:nvPr>
        </p:nvSpPr>
        <p:spPr>
          <a:xfrm>
            <a:off x="887220" y="1739616"/>
            <a:ext cx="5087075" cy="536005"/>
          </a:xfrm>
        </p:spPr>
        <p:txBody>
          <a:bodyPr/>
          <a:lstStyle/>
          <a:p>
            <a:r>
              <a:rPr kumimoji="1" lang="zh-CN" altLang="en-US" dirty="0"/>
              <a:t>前端部署</a:t>
            </a:r>
          </a:p>
        </p:txBody>
      </p:sp>
      <p:sp>
        <p:nvSpPr>
          <p:cNvPr id="10" name="文本占位符 9">
            <a:extLst>
              <a:ext uri="{FF2B5EF4-FFF2-40B4-BE49-F238E27FC236}">
                <a16:creationId xmlns:a16="http://schemas.microsoft.com/office/drawing/2014/main" id="{531F850A-DC4C-4D34-B665-D255EE03429A}"/>
              </a:ext>
            </a:extLst>
          </p:cNvPr>
          <p:cNvSpPr>
            <a:spLocks noGrp="1"/>
          </p:cNvSpPr>
          <p:nvPr>
            <p:ph type="body" sz="quarter" idx="3"/>
          </p:nvPr>
        </p:nvSpPr>
        <p:spPr>
          <a:xfrm>
            <a:off x="6523737" y="1739616"/>
            <a:ext cx="5087073" cy="553373"/>
          </a:xfrm>
        </p:spPr>
        <p:txBody>
          <a:bodyPr/>
          <a:lstStyle/>
          <a:p>
            <a:r>
              <a:rPr lang="zh-CN" altLang="en-US" dirty="0"/>
              <a:t>后端部署</a:t>
            </a:r>
            <a:endParaRPr lang="en-GB" dirty="0"/>
          </a:p>
        </p:txBody>
      </p:sp>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p:txBody>
          <a:bodyPr/>
          <a:lstStyle/>
          <a:p>
            <a:r>
              <a:rPr kumimoji="1" lang="zh-CN" altLang="en-US" dirty="0"/>
              <a:t>系统设计与实现</a:t>
            </a:r>
          </a:p>
        </p:txBody>
      </p:sp>
      <p:sp>
        <p:nvSpPr>
          <p:cNvPr id="22" name="内容占位符 21">
            <a:extLst>
              <a:ext uri="{FF2B5EF4-FFF2-40B4-BE49-F238E27FC236}">
                <a16:creationId xmlns:a16="http://schemas.microsoft.com/office/drawing/2014/main" id="{7A1B2901-2797-4989-8021-645B102823A2}"/>
              </a:ext>
            </a:extLst>
          </p:cNvPr>
          <p:cNvSpPr>
            <a:spLocks noGrp="1"/>
          </p:cNvSpPr>
          <p:nvPr>
            <p:ph sz="half" idx="2"/>
          </p:nvPr>
        </p:nvSpPr>
        <p:spPr>
          <a:xfrm>
            <a:off x="581195" y="2395112"/>
            <a:ext cx="5393100" cy="2934999"/>
          </a:xfrm>
        </p:spPr>
        <p:txBody>
          <a:bodyPr/>
          <a:lstStyle/>
          <a:p>
            <a:r>
              <a:rPr lang="en-US" dirty="0"/>
              <a:t>Vue `npm run build` </a:t>
            </a:r>
            <a:r>
              <a:rPr lang="zh-CN" altLang="en-US" dirty="0"/>
              <a:t>产生静态文件部署至</a:t>
            </a:r>
            <a:r>
              <a:rPr lang="en-GB" altLang="zh-CN" dirty="0"/>
              <a:t>Nginx</a:t>
            </a:r>
            <a:endParaRPr lang="en-GB" dirty="0"/>
          </a:p>
        </p:txBody>
      </p:sp>
      <p:sp>
        <p:nvSpPr>
          <p:cNvPr id="26" name="内容占位符 25">
            <a:extLst>
              <a:ext uri="{FF2B5EF4-FFF2-40B4-BE49-F238E27FC236}">
                <a16:creationId xmlns:a16="http://schemas.microsoft.com/office/drawing/2014/main" id="{D5ABFA55-6860-412F-94EF-FEE0462179B5}"/>
              </a:ext>
            </a:extLst>
          </p:cNvPr>
          <p:cNvSpPr>
            <a:spLocks noGrp="1"/>
          </p:cNvSpPr>
          <p:nvPr>
            <p:ph sz="quarter" idx="4"/>
          </p:nvPr>
        </p:nvSpPr>
        <p:spPr>
          <a:xfrm>
            <a:off x="6217710" y="2404944"/>
            <a:ext cx="5393100" cy="2934999"/>
          </a:xfrm>
        </p:spPr>
        <p:txBody>
          <a:bodyPr/>
          <a:lstStyle/>
          <a:p>
            <a:r>
              <a:rPr lang="en-GB" dirty="0"/>
              <a:t>`python manage.py runserver` </a:t>
            </a:r>
            <a:r>
              <a:rPr lang="zh-CN" altLang="en-US" dirty="0"/>
              <a:t>部署</a:t>
            </a:r>
            <a:r>
              <a:rPr lang="en-US" altLang="zh-CN" dirty="0"/>
              <a:t>Django</a:t>
            </a:r>
            <a:r>
              <a:rPr lang="zh-CN" altLang="en-US" dirty="0"/>
              <a:t>应用接口</a:t>
            </a:r>
            <a:endParaRPr lang="en-GB" altLang="zh-CN" dirty="0"/>
          </a:p>
          <a:p>
            <a:r>
              <a:rPr lang="en-GB" dirty="0"/>
              <a:t>`python recworker.py` </a:t>
            </a:r>
            <a:r>
              <a:rPr lang="zh-CN" altLang="en-US" dirty="0"/>
              <a:t>部署指称表达理解任务</a:t>
            </a:r>
            <a:endParaRPr lang="en-GB" altLang="zh-CN" dirty="0"/>
          </a:p>
          <a:p>
            <a:r>
              <a:rPr lang="en-GB" dirty="0"/>
              <a:t>`python vqaworker.py` </a:t>
            </a:r>
            <a:r>
              <a:rPr lang="zh-CN" altLang="en-US" dirty="0"/>
              <a:t>部署视觉问题回答任务</a:t>
            </a:r>
            <a:endParaRPr lang="en-GB" dirty="0"/>
          </a:p>
        </p:txBody>
      </p:sp>
      <p:sp>
        <p:nvSpPr>
          <p:cNvPr id="9" name="矩形 8">
            <a:extLst>
              <a:ext uri="{FF2B5EF4-FFF2-40B4-BE49-F238E27FC236}">
                <a16:creationId xmlns:a16="http://schemas.microsoft.com/office/drawing/2014/main" id="{3548ED31-B1A9-45B3-8C7F-C31363FDDC59}"/>
              </a:ext>
            </a:extLst>
          </p:cNvPr>
          <p:cNvSpPr/>
          <p:nvPr/>
        </p:nvSpPr>
        <p:spPr>
          <a:xfrm>
            <a:off x="6722373" y="3582760"/>
            <a:ext cx="4188545" cy="3050244"/>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矩形 10">
            <a:extLst>
              <a:ext uri="{FF2B5EF4-FFF2-40B4-BE49-F238E27FC236}">
                <a16:creationId xmlns:a16="http://schemas.microsoft.com/office/drawing/2014/main" id="{E10501B3-324C-4854-BCF9-19AEB17D2796}"/>
              </a:ext>
            </a:extLst>
          </p:cNvPr>
          <p:cNvSpPr/>
          <p:nvPr/>
        </p:nvSpPr>
        <p:spPr>
          <a:xfrm>
            <a:off x="1088487" y="4215440"/>
            <a:ext cx="4188545" cy="2418735"/>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文本框 11">
            <a:extLst>
              <a:ext uri="{FF2B5EF4-FFF2-40B4-BE49-F238E27FC236}">
                <a16:creationId xmlns:a16="http://schemas.microsoft.com/office/drawing/2014/main" id="{C8399A95-9110-4A3D-BC24-B49E1D379297}"/>
              </a:ext>
            </a:extLst>
          </p:cNvPr>
          <p:cNvSpPr txBox="1"/>
          <p:nvPr/>
        </p:nvSpPr>
        <p:spPr>
          <a:xfrm>
            <a:off x="6992761" y="3707790"/>
            <a:ext cx="3647768" cy="369332"/>
          </a:xfrm>
          <a:prstGeom prst="rect">
            <a:avLst/>
          </a:prstGeom>
          <a:noFill/>
        </p:spPr>
        <p:txBody>
          <a:bodyPr wrap="square" rtlCol="0">
            <a:spAutoFit/>
          </a:bodyPr>
          <a:lstStyle/>
          <a:p>
            <a:r>
              <a:rPr lang="en-US" altLang="zh-CN" dirty="0">
                <a:solidFill>
                  <a:schemeClr val="accent4">
                    <a:lumMod val="75000"/>
                  </a:schemeClr>
                </a:solidFill>
              </a:rPr>
              <a:t>AutoDL Tesla P40 24G GPU</a:t>
            </a:r>
            <a:r>
              <a:rPr lang="zh-CN" altLang="en-US" dirty="0">
                <a:solidFill>
                  <a:schemeClr val="accent4">
                    <a:lumMod val="75000"/>
                  </a:schemeClr>
                </a:solidFill>
              </a:rPr>
              <a:t>服务器</a:t>
            </a:r>
            <a:endParaRPr lang="en-GB" dirty="0">
              <a:solidFill>
                <a:schemeClr val="accent4">
                  <a:lumMod val="75000"/>
                </a:schemeClr>
              </a:solidFill>
            </a:endParaRPr>
          </a:p>
        </p:txBody>
      </p:sp>
      <p:sp>
        <p:nvSpPr>
          <p:cNvPr id="13" name="文本框 12">
            <a:extLst>
              <a:ext uri="{FF2B5EF4-FFF2-40B4-BE49-F238E27FC236}">
                <a16:creationId xmlns:a16="http://schemas.microsoft.com/office/drawing/2014/main" id="{27929F69-9C4E-4346-B0B1-B764F9A7B822}"/>
              </a:ext>
            </a:extLst>
          </p:cNvPr>
          <p:cNvSpPr txBox="1"/>
          <p:nvPr/>
        </p:nvSpPr>
        <p:spPr>
          <a:xfrm>
            <a:off x="2006544" y="4333429"/>
            <a:ext cx="2502311" cy="369332"/>
          </a:xfrm>
          <a:prstGeom prst="rect">
            <a:avLst/>
          </a:prstGeom>
          <a:noFill/>
        </p:spPr>
        <p:txBody>
          <a:bodyPr wrap="square" rtlCol="0">
            <a:spAutoFit/>
          </a:bodyPr>
          <a:lstStyle/>
          <a:p>
            <a:r>
              <a:rPr lang="zh-CN" altLang="en-US" dirty="0">
                <a:solidFill>
                  <a:schemeClr val="accent4">
                    <a:lumMod val="75000"/>
                  </a:schemeClr>
                </a:solidFill>
              </a:rPr>
              <a:t>腾讯云轻量应用服务器</a:t>
            </a:r>
            <a:endParaRPr lang="en-GB" dirty="0">
              <a:solidFill>
                <a:schemeClr val="accent4">
                  <a:lumMod val="75000"/>
                </a:schemeClr>
              </a:solidFill>
            </a:endParaRPr>
          </a:p>
        </p:txBody>
      </p:sp>
      <p:sp>
        <p:nvSpPr>
          <p:cNvPr id="14" name="文本框 13">
            <a:extLst>
              <a:ext uri="{FF2B5EF4-FFF2-40B4-BE49-F238E27FC236}">
                <a16:creationId xmlns:a16="http://schemas.microsoft.com/office/drawing/2014/main" id="{9B1F777E-9F2D-4333-9DD4-36C0832FA811}"/>
              </a:ext>
            </a:extLst>
          </p:cNvPr>
          <p:cNvSpPr txBox="1"/>
          <p:nvPr/>
        </p:nvSpPr>
        <p:spPr>
          <a:xfrm>
            <a:off x="7966153" y="4145950"/>
            <a:ext cx="1479756" cy="369332"/>
          </a:xfrm>
          <a:prstGeom prst="rect">
            <a:avLst/>
          </a:prstGeom>
          <a:noFill/>
        </p:spPr>
        <p:txBody>
          <a:bodyPr wrap="square" rtlCol="0">
            <a:spAutoFit/>
          </a:bodyPr>
          <a:lstStyle/>
          <a:p>
            <a:r>
              <a:rPr lang="en-GB" dirty="0">
                <a:solidFill>
                  <a:schemeClr val="accent4">
                    <a:lumMod val="75000"/>
                  </a:schemeClr>
                </a:solidFill>
              </a:rPr>
              <a:t>Ubuntu 18.04</a:t>
            </a:r>
          </a:p>
        </p:txBody>
      </p:sp>
      <p:sp>
        <p:nvSpPr>
          <p:cNvPr id="15" name="文本框 14">
            <a:extLst>
              <a:ext uri="{FF2B5EF4-FFF2-40B4-BE49-F238E27FC236}">
                <a16:creationId xmlns:a16="http://schemas.microsoft.com/office/drawing/2014/main" id="{1F0D89DC-2F40-4D13-9D7A-E9AE1D89B251}"/>
              </a:ext>
            </a:extLst>
          </p:cNvPr>
          <p:cNvSpPr txBox="1"/>
          <p:nvPr/>
        </p:nvSpPr>
        <p:spPr>
          <a:xfrm>
            <a:off x="8113639" y="4556758"/>
            <a:ext cx="1479756" cy="369332"/>
          </a:xfrm>
          <a:prstGeom prst="rect">
            <a:avLst/>
          </a:prstGeom>
          <a:noFill/>
        </p:spPr>
        <p:txBody>
          <a:bodyPr wrap="square" rtlCol="0">
            <a:spAutoFit/>
          </a:bodyPr>
          <a:lstStyle/>
          <a:p>
            <a:r>
              <a:rPr lang="en-GB" dirty="0">
                <a:solidFill>
                  <a:schemeClr val="accent4">
                    <a:lumMod val="75000"/>
                  </a:schemeClr>
                </a:solidFill>
              </a:rPr>
              <a:t>CUDA 9.0</a:t>
            </a:r>
          </a:p>
        </p:txBody>
      </p:sp>
      <p:sp>
        <p:nvSpPr>
          <p:cNvPr id="16" name="文本框 15">
            <a:extLst>
              <a:ext uri="{FF2B5EF4-FFF2-40B4-BE49-F238E27FC236}">
                <a16:creationId xmlns:a16="http://schemas.microsoft.com/office/drawing/2014/main" id="{32D26C46-58B3-4F54-A97E-3A335FDD5569}"/>
              </a:ext>
            </a:extLst>
          </p:cNvPr>
          <p:cNvSpPr txBox="1"/>
          <p:nvPr/>
        </p:nvSpPr>
        <p:spPr>
          <a:xfrm>
            <a:off x="8025148" y="4976495"/>
            <a:ext cx="1479756" cy="369332"/>
          </a:xfrm>
          <a:prstGeom prst="rect">
            <a:avLst/>
          </a:prstGeom>
          <a:noFill/>
        </p:spPr>
        <p:txBody>
          <a:bodyPr wrap="square" rtlCol="0">
            <a:spAutoFit/>
          </a:bodyPr>
          <a:lstStyle/>
          <a:p>
            <a:r>
              <a:rPr lang="en-GB" dirty="0">
                <a:solidFill>
                  <a:schemeClr val="accent4">
                    <a:lumMod val="75000"/>
                  </a:schemeClr>
                </a:solidFill>
              </a:rPr>
              <a:t>PyTorch 1.1.0</a:t>
            </a:r>
          </a:p>
        </p:txBody>
      </p:sp>
      <p:sp>
        <p:nvSpPr>
          <p:cNvPr id="17" name="文本框 16">
            <a:extLst>
              <a:ext uri="{FF2B5EF4-FFF2-40B4-BE49-F238E27FC236}">
                <a16:creationId xmlns:a16="http://schemas.microsoft.com/office/drawing/2014/main" id="{9DD38C0A-84B6-4504-AFAB-48D0A7DF2AE9}"/>
              </a:ext>
            </a:extLst>
          </p:cNvPr>
          <p:cNvSpPr txBox="1"/>
          <p:nvPr/>
        </p:nvSpPr>
        <p:spPr>
          <a:xfrm>
            <a:off x="7872748" y="5451210"/>
            <a:ext cx="1858297" cy="369332"/>
          </a:xfrm>
          <a:prstGeom prst="rect">
            <a:avLst/>
          </a:prstGeom>
          <a:noFill/>
        </p:spPr>
        <p:txBody>
          <a:bodyPr wrap="square" rtlCol="0">
            <a:spAutoFit/>
          </a:bodyPr>
          <a:lstStyle/>
          <a:p>
            <a:r>
              <a:rPr lang="en-GB" dirty="0">
                <a:solidFill>
                  <a:schemeClr val="accent4">
                    <a:lumMod val="75000"/>
                  </a:schemeClr>
                </a:solidFill>
              </a:rPr>
              <a:t>TorchVision 0.3.0</a:t>
            </a:r>
          </a:p>
        </p:txBody>
      </p:sp>
      <p:sp>
        <p:nvSpPr>
          <p:cNvPr id="18" name="文本框 17">
            <a:extLst>
              <a:ext uri="{FF2B5EF4-FFF2-40B4-BE49-F238E27FC236}">
                <a16:creationId xmlns:a16="http://schemas.microsoft.com/office/drawing/2014/main" id="{4D8199C7-FC74-477C-893E-497854753F70}"/>
              </a:ext>
            </a:extLst>
          </p:cNvPr>
          <p:cNvSpPr txBox="1"/>
          <p:nvPr/>
        </p:nvSpPr>
        <p:spPr>
          <a:xfrm>
            <a:off x="8177550" y="5851224"/>
            <a:ext cx="1258530" cy="369332"/>
          </a:xfrm>
          <a:prstGeom prst="rect">
            <a:avLst/>
          </a:prstGeom>
          <a:noFill/>
        </p:spPr>
        <p:txBody>
          <a:bodyPr wrap="square" rtlCol="0">
            <a:spAutoFit/>
          </a:bodyPr>
          <a:lstStyle/>
          <a:p>
            <a:r>
              <a:rPr lang="en-GB" dirty="0">
                <a:solidFill>
                  <a:schemeClr val="accent4">
                    <a:lumMod val="75000"/>
                  </a:schemeClr>
                </a:solidFill>
              </a:rPr>
              <a:t>GCC 4.9.3</a:t>
            </a:r>
          </a:p>
        </p:txBody>
      </p:sp>
      <p:sp>
        <p:nvSpPr>
          <p:cNvPr id="19" name="文本框 18">
            <a:extLst>
              <a:ext uri="{FF2B5EF4-FFF2-40B4-BE49-F238E27FC236}">
                <a16:creationId xmlns:a16="http://schemas.microsoft.com/office/drawing/2014/main" id="{472B230D-45B2-48F3-8709-FF31E3C982D1}"/>
              </a:ext>
            </a:extLst>
          </p:cNvPr>
          <p:cNvSpPr txBox="1"/>
          <p:nvPr/>
        </p:nvSpPr>
        <p:spPr>
          <a:xfrm>
            <a:off x="8177550" y="6224344"/>
            <a:ext cx="1258530" cy="369332"/>
          </a:xfrm>
          <a:prstGeom prst="rect">
            <a:avLst/>
          </a:prstGeom>
          <a:noFill/>
        </p:spPr>
        <p:txBody>
          <a:bodyPr wrap="square" rtlCol="0">
            <a:spAutoFit/>
          </a:bodyPr>
          <a:lstStyle/>
          <a:p>
            <a:r>
              <a:rPr lang="en-GB" dirty="0">
                <a:solidFill>
                  <a:schemeClr val="accent4">
                    <a:lumMod val="75000"/>
                  </a:schemeClr>
                </a:solidFill>
              </a:rPr>
              <a:t>Django 3.2 </a:t>
            </a:r>
          </a:p>
        </p:txBody>
      </p:sp>
      <p:sp>
        <p:nvSpPr>
          <p:cNvPr id="20" name="文本框 19">
            <a:extLst>
              <a:ext uri="{FF2B5EF4-FFF2-40B4-BE49-F238E27FC236}">
                <a16:creationId xmlns:a16="http://schemas.microsoft.com/office/drawing/2014/main" id="{2BBBADD3-6AE9-4F3D-B215-2DE81494E973}"/>
              </a:ext>
            </a:extLst>
          </p:cNvPr>
          <p:cNvSpPr txBox="1"/>
          <p:nvPr/>
        </p:nvSpPr>
        <p:spPr>
          <a:xfrm>
            <a:off x="2412124" y="4783114"/>
            <a:ext cx="1479756" cy="369332"/>
          </a:xfrm>
          <a:prstGeom prst="rect">
            <a:avLst/>
          </a:prstGeom>
          <a:noFill/>
        </p:spPr>
        <p:txBody>
          <a:bodyPr wrap="square" rtlCol="0">
            <a:spAutoFit/>
          </a:bodyPr>
          <a:lstStyle/>
          <a:p>
            <a:r>
              <a:rPr lang="en-GB" dirty="0">
                <a:solidFill>
                  <a:schemeClr val="accent4">
                    <a:lumMod val="75000"/>
                  </a:schemeClr>
                </a:solidFill>
              </a:rPr>
              <a:t>Ubuntu 20.04</a:t>
            </a:r>
          </a:p>
        </p:txBody>
      </p:sp>
      <p:sp>
        <p:nvSpPr>
          <p:cNvPr id="21" name="文本框 20">
            <a:extLst>
              <a:ext uri="{FF2B5EF4-FFF2-40B4-BE49-F238E27FC236}">
                <a16:creationId xmlns:a16="http://schemas.microsoft.com/office/drawing/2014/main" id="{C121221B-D4DD-49A7-A47C-211673DD1D5F}"/>
              </a:ext>
            </a:extLst>
          </p:cNvPr>
          <p:cNvSpPr txBox="1"/>
          <p:nvPr/>
        </p:nvSpPr>
        <p:spPr>
          <a:xfrm>
            <a:off x="2323636" y="5192279"/>
            <a:ext cx="1796084" cy="369332"/>
          </a:xfrm>
          <a:prstGeom prst="rect">
            <a:avLst/>
          </a:prstGeom>
          <a:noFill/>
        </p:spPr>
        <p:txBody>
          <a:bodyPr wrap="square" rtlCol="0">
            <a:spAutoFit/>
          </a:bodyPr>
          <a:lstStyle/>
          <a:p>
            <a:r>
              <a:rPr lang="en-GB" dirty="0">
                <a:solidFill>
                  <a:schemeClr val="accent4">
                    <a:lumMod val="75000"/>
                  </a:schemeClr>
                </a:solidFill>
              </a:rPr>
              <a:t>Node.js 12.22.12</a:t>
            </a:r>
          </a:p>
        </p:txBody>
      </p:sp>
      <p:sp>
        <p:nvSpPr>
          <p:cNvPr id="23" name="文本框 22">
            <a:extLst>
              <a:ext uri="{FF2B5EF4-FFF2-40B4-BE49-F238E27FC236}">
                <a16:creationId xmlns:a16="http://schemas.microsoft.com/office/drawing/2014/main" id="{75FB776B-A032-4C90-8D7B-8149CC98A2B0}"/>
              </a:ext>
            </a:extLst>
          </p:cNvPr>
          <p:cNvSpPr txBox="1"/>
          <p:nvPr/>
        </p:nvSpPr>
        <p:spPr>
          <a:xfrm>
            <a:off x="2480945" y="5652047"/>
            <a:ext cx="1392961" cy="369332"/>
          </a:xfrm>
          <a:prstGeom prst="rect">
            <a:avLst/>
          </a:prstGeom>
          <a:noFill/>
        </p:spPr>
        <p:txBody>
          <a:bodyPr wrap="square" rtlCol="0">
            <a:spAutoFit/>
          </a:bodyPr>
          <a:lstStyle/>
          <a:p>
            <a:r>
              <a:rPr lang="en-GB" dirty="0">
                <a:solidFill>
                  <a:schemeClr val="accent4">
                    <a:lumMod val="75000"/>
                  </a:schemeClr>
                </a:solidFill>
              </a:rPr>
              <a:t>NPM 6.14.16</a:t>
            </a:r>
          </a:p>
        </p:txBody>
      </p:sp>
      <p:sp>
        <p:nvSpPr>
          <p:cNvPr id="25" name="文本框 24">
            <a:extLst>
              <a:ext uri="{FF2B5EF4-FFF2-40B4-BE49-F238E27FC236}">
                <a16:creationId xmlns:a16="http://schemas.microsoft.com/office/drawing/2014/main" id="{55C6FA7A-D206-428F-999D-96E78C456282}"/>
              </a:ext>
            </a:extLst>
          </p:cNvPr>
          <p:cNvSpPr txBox="1"/>
          <p:nvPr/>
        </p:nvSpPr>
        <p:spPr>
          <a:xfrm>
            <a:off x="2815244" y="6088824"/>
            <a:ext cx="1034847" cy="369332"/>
          </a:xfrm>
          <a:prstGeom prst="rect">
            <a:avLst/>
          </a:prstGeom>
          <a:noFill/>
        </p:spPr>
        <p:txBody>
          <a:bodyPr wrap="square" rtlCol="0">
            <a:spAutoFit/>
          </a:bodyPr>
          <a:lstStyle/>
          <a:p>
            <a:r>
              <a:rPr lang="en-GB" dirty="0">
                <a:solidFill>
                  <a:schemeClr val="accent4">
                    <a:lumMod val="75000"/>
                  </a:schemeClr>
                </a:solidFill>
              </a:rPr>
              <a:t>Vue 3</a:t>
            </a:r>
          </a:p>
        </p:txBody>
      </p:sp>
    </p:spTree>
    <p:extLst>
      <p:ext uri="{BB962C8B-B14F-4D97-AF65-F5344CB8AC3E}">
        <p14:creationId xmlns:p14="http://schemas.microsoft.com/office/powerpoint/2010/main" val="253247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a:xfrm>
            <a:off x="943899" y="289377"/>
            <a:ext cx="10381370" cy="653148"/>
          </a:xfrm>
        </p:spPr>
        <p:txBody>
          <a:bodyPr/>
          <a:lstStyle/>
          <a:p>
            <a:r>
              <a:rPr kumimoji="1" lang="zh-CN" altLang="en-US" dirty="0"/>
              <a:t>系统演示</a:t>
            </a:r>
          </a:p>
        </p:txBody>
      </p:sp>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a:xfrm>
            <a:off x="991967" y="942525"/>
            <a:ext cx="10333301" cy="365126"/>
          </a:xfrm>
        </p:spPr>
        <p:txBody>
          <a:bodyPr/>
          <a:lstStyle/>
          <a:p>
            <a:r>
              <a:rPr kumimoji="1" lang="zh-CN" altLang="en-US" dirty="0"/>
              <a:t>视频演示</a:t>
            </a:r>
          </a:p>
        </p:txBody>
      </p:sp>
      <p:pic>
        <p:nvPicPr>
          <p:cNvPr id="9" name="demo2.0">
            <a:hlinkClick r:id="" action="ppaction://media"/>
            <a:extLst>
              <a:ext uri="{FF2B5EF4-FFF2-40B4-BE49-F238E27FC236}">
                <a16:creationId xmlns:a16="http://schemas.microsoft.com/office/drawing/2014/main" id="{B5F47019-978B-4F53-B28B-738FE17DF3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55850" y="1582738"/>
            <a:ext cx="7475538" cy="4205287"/>
          </a:xfrm>
        </p:spPr>
      </p:pic>
    </p:spTree>
    <p:extLst>
      <p:ext uri="{BB962C8B-B14F-4D97-AF65-F5344CB8AC3E}">
        <p14:creationId xmlns:p14="http://schemas.microsoft.com/office/powerpoint/2010/main" val="309901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8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a:xfrm>
            <a:off x="943899" y="289377"/>
            <a:ext cx="10381370" cy="653148"/>
          </a:xfrm>
        </p:spPr>
        <p:txBody>
          <a:bodyPr/>
          <a:lstStyle/>
          <a:p>
            <a:r>
              <a:rPr kumimoji="1" lang="zh-CN" altLang="en-US" dirty="0"/>
              <a:t>系统演示</a:t>
            </a:r>
          </a:p>
        </p:txBody>
      </p:sp>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a:xfrm>
            <a:off x="991967" y="942525"/>
            <a:ext cx="10333301" cy="365126"/>
          </a:xfrm>
        </p:spPr>
        <p:txBody>
          <a:bodyPr/>
          <a:lstStyle/>
          <a:p>
            <a:r>
              <a:rPr kumimoji="1" lang="zh-CN" altLang="en-US" dirty="0"/>
              <a:t>操作界面实现</a:t>
            </a:r>
          </a:p>
        </p:txBody>
      </p:sp>
      <p:pic>
        <p:nvPicPr>
          <p:cNvPr id="12" name="内容占位符 11">
            <a:extLst>
              <a:ext uri="{FF2B5EF4-FFF2-40B4-BE49-F238E27FC236}">
                <a16:creationId xmlns:a16="http://schemas.microsoft.com/office/drawing/2014/main" id="{0736ED29-59DE-47F9-AC4C-68A911684C9A}"/>
              </a:ext>
            </a:extLst>
          </p:cNvPr>
          <p:cNvPicPr>
            <a:picLocks noGrp="1" noChangeAspect="1"/>
          </p:cNvPicPr>
          <p:nvPr>
            <p:ph idx="1"/>
          </p:nvPr>
        </p:nvPicPr>
        <p:blipFill rotWithShape="1">
          <a:blip r:embed="rId2"/>
          <a:srcRect b="2277"/>
          <a:stretch/>
        </p:blipFill>
        <p:spPr>
          <a:xfrm>
            <a:off x="1373225" y="1712710"/>
            <a:ext cx="9462038" cy="4107989"/>
          </a:xfrm>
        </p:spPr>
      </p:pic>
    </p:spTree>
    <p:extLst>
      <p:ext uri="{BB962C8B-B14F-4D97-AF65-F5344CB8AC3E}">
        <p14:creationId xmlns:p14="http://schemas.microsoft.com/office/powerpoint/2010/main" val="3537248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p:txBody>
          <a:bodyPr/>
          <a:lstStyle/>
          <a:p>
            <a:r>
              <a:rPr kumimoji="1" lang="zh-CN" altLang="en-US" dirty="0"/>
              <a:t>系统演示</a:t>
            </a:r>
          </a:p>
        </p:txBody>
      </p:sp>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p:txBody>
          <a:bodyPr/>
          <a:lstStyle/>
          <a:p>
            <a:r>
              <a:rPr kumimoji="1" lang="zh-CN" altLang="en-US" dirty="0"/>
              <a:t>图片墙界面实现</a:t>
            </a:r>
          </a:p>
        </p:txBody>
      </p:sp>
      <p:pic>
        <p:nvPicPr>
          <p:cNvPr id="16" name="内容占位符 15">
            <a:extLst>
              <a:ext uri="{FF2B5EF4-FFF2-40B4-BE49-F238E27FC236}">
                <a16:creationId xmlns:a16="http://schemas.microsoft.com/office/drawing/2014/main" id="{42EBBDBF-E563-48CC-9BB4-4F9AEA44EE4D}"/>
              </a:ext>
            </a:extLst>
          </p:cNvPr>
          <p:cNvPicPr>
            <a:picLocks noGrp="1" noChangeAspect="1"/>
          </p:cNvPicPr>
          <p:nvPr>
            <p:ph idx="1"/>
          </p:nvPr>
        </p:nvPicPr>
        <p:blipFill>
          <a:blip r:embed="rId2"/>
          <a:stretch>
            <a:fillRect/>
          </a:stretch>
        </p:blipFill>
        <p:spPr>
          <a:xfrm>
            <a:off x="1249042" y="1594723"/>
            <a:ext cx="9690740" cy="4203700"/>
          </a:xfrm>
        </p:spPr>
      </p:pic>
    </p:spTree>
    <p:extLst>
      <p:ext uri="{BB962C8B-B14F-4D97-AF65-F5344CB8AC3E}">
        <p14:creationId xmlns:p14="http://schemas.microsoft.com/office/powerpoint/2010/main" val="3206168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p:txBody>
          <a:bodyPr/>
          <a:lstStyle/>
          <a:p>
            <a:r>
              <a:rPr kumimoji="1" lang="zh-CN" altLang="en-US" dirty="0"/>
              <a:t>系统演示</a:t>
            </a:r>
          </a:p>
        </p:txBody>
      </p:sp>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p:txBody>
          <a:bodyPr/>
          <a:lstStyle/>
          <a:p>
            <a:r>
              <a:rPr kumimoji="1" lang="zh-CN" altLang="en-US" dirty="0"/>
              <a:t>请求历史界面实现</a:t>
            </a:r>
          </a:p>
        </p:txBody>
      </p:sp>
      <p:pic>
        <p:nvPicPr>
          <p:cNvPr id="7" name="内容占位符 6">
            <a:extLst>
              <a:ext uri="{FF2B5EF4-FFF2-40B4-BE49-F238E27FC236}">
                <a16:creationId xmlns:a16="http://schemas.microsoft.com/office/drawing/2014/main" id="{503E45E7-4F4D-40E9-AC54-67E4F96D1249}"/>
              </a:ext>
            </a:extLst>
          </p:cNvPr>
          <p:cNvPicPr>
            <a:picLocks noGrp="1" noChangeAspect="1"/>
          </p:cNvPicPr>
          <p:nvPr>
            <p:ph idx="1"/>
          </p:nvPr>
        </p:nvPicPr>
        <p:blipFill>
          <a:blip r:embed="rId2"/>
          <a:stretch>
            <a:fillRect/>
          </a:stretch>
        </p:blipFill>
        <p:spPr>
          <a:xfrm>
            <a:off x="1219640" y="1582738"/>
            <a:ext cx="9749544" cy="4205287"/>
          </a:xfrm>
        </p:spPr>
      </p:pic>
    </p:spTree>
    <p:extLst>
      <p:ext uri="{BB962C8B-B14F-4D97-AF65-F5344CB8AC3E}">
        <p14:creationId xmlns:p14="http://schemas.microsoft.com/office/powerpoint/2010/main" val="2197788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p:txBody>
          <a:bodyPr/>
          <a:lstStyle/>
          <a:p>
            <a:r>
              <a:rPr kumimoji="1" lang="zh-CN" altLang="en-US" dirty="0"/>
              <a:t>系统演示</a:t>
            </a:r>
          </a:p>
        </p:txBody>
      </p:sp>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p:txBody>
          <a:bodyPr/>
          <a:lstStyle/>
          <a:p>
            <a:r>
              <a:rPr kumimoji="1" lang="zh-CN" altLang="en-US" dirty="0"/>
              <a:t>单阶段请求详情界面实现</a:t>
            </a:r>
          </a:p>
        </p:txBody>
      </p:sp>
      <p:pic>
        <p:nvPicPr>
          <p:cNvPr id="7" name="内容占位符 6">
            <a:extLst>
              <a:ext uri="{FF2B5EF4-FFF2-40B4-BE49-F238E27FC236}">
                <a16:creationId xmlns:a16="http://schemas.microsoft.com/office/drawing/2014/main" id="{61585BEA-6CE4-40DD-8F91-4A5203081463}"/>
              </a:ext>
            </a:extLst>
          </p:cNvPr>
          <p:cNvPicPr>
            <a:picLocks noGrp="1" noChangeAspect="1"/>
          </p:cNvPicPr>
          <p:nvPr>
            <p:ph idx="1"/>
          </p:nvPr>
        </p:nvPicPr>
        <p:blipFill>
          <a:blip r:embed="rId2"/>
          <a:stretch>
            <a:fillRect/>
          </a:stretch>
        </p:blipFill>
        <p:spPr>
          <a:xfrm>
            <a:off x="1224599" y="1582738"/>
            <a:ext cx="9739626" cy="4205287"/>
          </a:xfrm>
        </p:spPr>
      </p:pic>
    </p:spTree>
    <p:extLst>
      <p:ext uri="{BB962C8B-B14F-4D97-AF65-F5344CB8AC3E}">
        <p14:creationId xmlns:p14="http://schemas.microsoft.com/office/powerpoint/2010/main" val="371526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p:txBody>
          <a:bodyPr/>
          <a:lstStyle/>
          <a:p>
            <a:r>
              <a:rPr kumimoji="1" lang="zh-CN" altLang="en-US" dirty="0"/>
              <a:t>系统演示</a:t>
            </a:r>
          </a:p>
        </p:txBody>
      </p:sp>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p:txBody>
          <a:bodyPr/>
          <a:lstStyle/>
          <a:p>
            <a:r>
              <a:rPr kumimoji="1" lang="zh-CN" altLang="en-US" dirty="0"/>
              <a:t>双阶段请求详情界面实现</a:t>
            </a:r>
          </a:p>
        </p:txBody>
      </p:sp>
      <p:pic>
        <p:nvPicPr>
          <p:cNvPr id="7" name="内容占位符 6">
            <a:extLst>
              <a:ext uri="{FF2B5EF4-FFF2-40B4-BE49-F238E27FC236}">
                <a16:creationId xmlns:a16="http://schemas.microsoft.com/office/drawing/2014/main" id="{EC2D2037-CC05-4998-846F-BBB5844E3127}"/>
              </a:ext>
            </a:extLst>
          </p:cNvPr>
          <p:cNvPicPr>
            <a:picLocks noGrp="1" noChangeAspect="1"/>
          </p:cNvPicPr>
          <p:nvPr>
            <p:ph idx="1"/>
          </p:nvPr>
        </p:nvPicPr>
        <p:blipFill>
          <a:blip r:embed="rId2"/>
          <a:stretch>
            <a:fillRect/>
          </a:stretch>
        </p:blipFill>
        <p:spPr>
          <a:xfrm>
            <a:off x="1218717" y="1582738"/>
            <a:ext cx="9751390" cy="4205287"/>
          </a:xfrm>
        </p:spPr>
      </p:pic>
    </p:spTree>
    <p:extLst>
      <p:ext uri="{BB962C8B-B14F-4D97-AF65-F5344CB8AC3E}">
        <p14:creationId xmlns:p14="http://schemas.microsoft.com/office/powerpoint/2010/main" val="4185085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A6FF1-38C6-BF40-AA54-FC2C1268CA34}"/>
              </a:ext>
            </a:extLst>
          </p:cNvPr>
          <p:cNvSpPr>
            <a:spLocks noGrp="1"/>
          </p:cNvSpPr>
          <p:nvPr>
            <p:ph type="ctrTitle"/>
          </p:nvPr>
        </p:nvSpPr>
        <p:spPr>
          <a:xfrm>
            <a:off x="864846" y="1697947"/>
            <a:ext cx="10265664" cy="1356406"/>
          </a:xfrm>
        </p:spPr>
        <p:txBody>
          <a:bodyPr>
            <a:normAutofit/>
          </a:bodyPr>
          <a:lstStyle/>
          <a:p>
            <a:pPr algn="ctr"/>
            <a:r>
              <a:rPr kumimoji="1" lang="zh-CN" altLang="en-US" sz="4400" dirty="0"/>
              <a:t>敬请老师们批评指正！</a:t>
            </a:r>
          </a:p>
        </p:txBody>
      </p:sp>
      <p:sp>
        <p:nvSpPr>
          <p:cNvPr id="3" name="副标题 2">
            <a:extLst>
              <a:ext uri="{FF2B5EF4-FFF2-40B4-BE49-F238E27FC236}">
                <a16:creationId xmlns:a16="http://schemas.microsoft.com/office/drawing/2014/main" id="{0486DF19-DC1B-514A-8C02-64E0ECCD2C31}"/>
              </a:ext>
            </a:extLst>
          </p:cNvPr>
          <p:cNvSpPr>
            <a:spLocks noGrp="1"/>
          </p:cNvSpPr>
          <p:nvPr>
            <p:ph type="subTitle" idx="1"/>
          </p:nvPr>
        </p:nvSpPr>
        <p:spPr/>
        <p:txBody>
          <a:bodyPr/>
          <a:lstStyle/>
          <a:p>
            <a:r>
              <a:rPr kumimoji="1" lang="zh-CN" altLang="en-US" dirty="0"/>
              <a:t>谢梓聪</a:t>
            </a:r>
            <a:endParaRPr kumimoji="1" lang="en-US" altLang="zh-CN" dirty="0"/>
          </a:p>
          <a:p>
            <a:r>
              <a:rPr kumimoji="1" lang="en-US" altLang="zh-CN" dirty="0"/>
              <a:t>2022</a:t>
            </a:r>
            <a:r>
              <a:rPr kumimoji="1" lang="zh-CN" altLang="en-US" dirty="0"/>
              <a:t>年</a:t>
            </a:r>
            <a:r>
              <a:rPr kumimoji="1" lang="en-US" altLang="zh-CN" dirty="0"/>
              <a:t>5</a:t>
            </a:r>
            <a:r>
              <a:rPr kumimoji="1" lang="zh-CN" altLang="en-US" dirty="0"/>
              <a:t>月</a:t>
            </a:r>
            <a:r>
              <a:rPr kumimoji="1" lang="en-US" altLang="zh-CN" dirty="0"/>
              <a:t>31</a:t>
            </a:r>
            <a:r>
              <a:rPr kumimoji="1" lang="zh-CN" altLang="en-US" dirty="0"/>
              <a:t>日</a:t>
            </a:r>
          </a:p>
        </p:txBody>
      </p:sp>
    </p:spTree>
    <p:extLst>
      <p:ext uri="{BB962C8B-B14F-4D97-AF65-F5344CB8AC3E}">
        <p14:creationId xmlns:p14="http://schemas.microsoft.com/office/powerpoint/2010/main" val="1433308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6AA08-C32B-6F4E-8AB3-67AE085DA5BA}"/>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E4B3B5DF-DAF7-B946-AB06-11AE7FF1176B}"/>
              </a:ext>
            </a:extLst>
          </p:cNvPr>
          <p:cNvSpPr>
            <a:spLocks noGrp="1"/>
          </p:cNvSpPr>
          <p:nvPr>
            <p:ph idx="1"/>
          </p:nvPr>
        </p:nvSpPr>
        <p:spPr/>
        <p:txBody>
          <a:bodyPr/>
          <a:lstStyle/>
          <a:p>
            <a:r>
              <a:rPr kumimoji="1" lang="zh-CN" altLang="en-US" dirty="0"/>
              <a:t>研究背景</a:t>
            </a:r>
            <a:endParaRPr kumimoji="1" lang="en-US" altLang="zh-CN" dirty="0"/>
          </a:p>
          <a:p>
            <a:r>
              <a:rPr kumimoji="1" lang="zh-CN" altLang="en-US" dirty="0"/>
              <a:t>研究内容与贡献</a:t>
            </a:r>
            <a:endParaRPr kumimoji="1" lang="en-US" altLang="zh-CN" dirty="0"/>
          </a:p>
          <a:p>
            <a:r>
              <a:rPr kumimoji="1" lang="zh-CN" altLang="en-US" dirty="0"/>
              <a:t>系统设计与实现</a:t>
            </a:r>
            <a:endParaRPr kumimoji="1" lang="en-US" altLang="zh-CN" dirty="0"/>
          </a:p>
          <a:p>
            <a:r>
              <a:rPr kumimoji="1" lang="zh-CN" altLang="en-US" dirty="0"/>
              <a:t>系统演示</a:t>
            </a:r>
          </a:p>
        </p:txBody>
      </p:sp>
    </p:spTree>
    <p:extLst>
      <p:ext uri="{BB962C8B-B14F-4D97-AF65-F5344CB8AC3E}">
        <p14:creationId xmlns:p14="http://schemas.microsoft.com/office/powerpoint/2010/main" val="74923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p:txBody>
          <a:bodyPr>
            <a:normAutofit fontScale="92500"/>
          </a:bodyPr>
          <a:lstStyle/>
          <a:p>
            <a:pPr latinLnBrk="1">
              <a:lnSpc>
                <a:spcPct val="250000"/>
              </a:lnSpc>
            </a:pP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在众多人工智能应用当中</a:t>
            </a:r>
            <a:r>
              <a:rPr lang="zh-CN"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人机交互需求最为广泛</a:t>
            </a: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，因此同时结合</a:t>
            </a:r>
            <a:r>
              <a:rPr lang="zh-CN"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图像文本语音等多模态的人工智能</a:t>
            </a: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变得越来越重要</a:t>
            </a:r>
            <a:endParaRPr lang="en-GB" alt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p>
            <a:pPr latinLnBrk="1">
              <a:lnSpc>
                <a:spcPct val="250000"/>
              </a:lnSpc>
            </a:pPr>
            <a:r>
              <a:rPr lang="zh-CN" altLang="en-US" sz="1600" dirty="0">
                <a:latin typeface="Microsoft YaHei UI" panose="020B0503020204020204" pitchFamily="34" charset="-122"/>
                <a:ea typeface="Microsoft YaHei UI" panose="020B0503020204020204" pitchFamily="34" charset="-122"/>
                <a:cs typeface="Times New Roman" panose="02020603050405020304" pitchFamily="18" charset="0"/>
              </a:rPr>
              <a:t>实际生活中</a:t>
            </a:r>
            <a:r>
              <a:rPr lang="zh-CN" altLang="en-US" sz="1600" b="1" dirty="0">
                <a:latin typeface="Microsoft YaHei UI" panose="020B0503020204020204" pitchFamily="34" charset="-122"/>
                <a:ea typeface="Microsoft YaHei UI" panose="020B0503020204020204" pitchFamily="34" charset="-122"/>
                <a:cs typeface="Times New Roman" panose="02020603050405020304" pitchFamily="18" charset="0"/>
              </a:rPr>
              <a:t>图像和文本相结合的数据和任务大量存在</a:t>
            </a:r>
            <a:r>
              <a:rPr lang="zh-CN" altLang="en-US" sz="1600" dirty="0">
                <a:latin typeface="Microsoft YaHei UI" panose="020B0503020204020204" pitchFamily="34" charset="-122"/>
                <a:ea typeface="Microsoft YaHei UI" panose="020B0503020204020204" pitchFamily="34" charset="-122"/>
                <a:cs typeface="Times New Roman" panose="02020603050405020304" pitchFamily="18" charset="0"/>
              </a:rPr>
              <a:t>，</a:t>
            </a:r>
            <a:r>
              <a:rPr lang="zh-CN" altLang="en-US" sz="1600" b="1" dirty="0">
                <a:latin typeface="Microsoft YaHei UI" panose="020B0503020204020204" pitchFamily="34" charset="-122"/>
                <a:ea typeface="Microsoft YaHei UI" panose="020B0503020204020204" pitchFamily="34" charset="-122"/>
                <a:cs typeface="Times New Roman" panose="02020603050405020304" pitchFamily="18" charset="0"/>
              </a:rPr>
              <a:t>视觉语言任务</a:t>
            </a:r>
            <a:r>
              <a:rPr lang="zh-CN" altLang="en-US" sz="1600" dirty="0">
                <a:latin typeface="Microsoft YaHei UI" panose="020B0503020204020204" pitchFamily="34" charset="-122"/>
                <a:ea typeface="Microsoft YaHei UI" panose="020B0503020204020204" pitchFamily="34" charset="-122"/>
                <a:cs typeface="Times New Roman" panose="02020603050405020304" pitchFamily="18" charset="0"/>
              </a:rPr>
              <a:t>相关研究量剧增</a:t>
            </a:r>
            <a:endParaRPr lang="en-GB" alt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p>
            <a:pPr latinLnBrk="1">
              <a:lnSpc>
                <a:spcPct val="250000"/>
              </a:lnSpc>
            </a:pPr>
            <a:r>
              <a:rPr lang="zh-CN"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视觉问题回答</a:t>
            </a: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是指给定一副图像回答一个给定的与该图像相关的问题</a:t>
            </a:r>
            <a:r>
              <a:rPr lang="zh-CN" altLang="en-US"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，但现有任务存在问题简单且</a:t>
            </a:r>
            <a:r>
              <a:rPr lang="zh-CN" altLang="en-US"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不能针对同类物体的某一个进行提问</a:t>
            </a:r>
            <a:r>
              <a:rPr lang="zh-CN" altLang="en-US"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a:t>
            </a:r>
            <a:r>
              <a:rPr lang="zh-CN" altLang="en-US"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难以应用到实际当中</a:t>
            </a:r>
            <a:endParaRPr lang="en-GB" altLang="zh-CN" sz="1600" b="1"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p>
            <a:pPr latinLnBrk="1">
              <a:lnSpc>
                <a:spcPct val="250000"/>
              </a:lnSpc>
            </a:pPr>
            <a:r>
              <a:rPr lang="zh-CN"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指称表达式理解</a:t>
            </a: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是指给定一副图像和一个指代某个图像物体的表达式来确定物体在图像的具体位置</a:t>
            </a:r>
            <a:endParaRPr lang="en-GB" sz="16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lstStyle/>
          <a:p>
            <a:r>
              <a:rPr kumimoji="1" lang="zh-CN" altLang="en-US" dirty="0"/>
              <a:t>研究背景</a:t>
            </a:r>
          </a:p>
        </p:txBody>
      </p:sp>
    </p:spTree>
    <p:extLst>
      <p:ext uri="{BB962C8B-B14F-4D97-AF65-F5344CB8AC3E}">
        <p14:creationId xmlns:p14="http://schemas.microsoft.com/office/powerpoint/2010/main" val="296989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p:txBody>
          <a:bodyPr/>
          <a:lstStyle/>
          <a:p>
            <a:r>
              <a:rPr kumimoji="1" lang="zh-CN" altLang="en-US" dirty="0"/>
              <a:t>指称表达式理解任务</a:t>
            </a:r>
          </a:p>
        </p:txBody>
      </p:sp>
      <p:sp>
        <p:nvSpPr>
          <p:cNvPr id="3" name="内容占位符 2">
            <a:extLst>
              <a:ext uri="{FF2B5EF4-FFF2-40B4-BE49-F238E27FC236}">
                <a16:creationId xmlns:a16="http://schemas.microsoft.com/office/drawing/2014/main" id="{1B1C8FA0-CD7D-D748-97A6-257757645F77}"/>
              </a:ext>
            </a:extLst>
          </p:cNvPr>
          <p:cNvSpPr>
            <a:spLocks noGrp="1"/>
          </p:cNvSpPr>
          <p:nvPr>
            <p:ph idx="1"/>
          </p:nvPr>
        </p:nvSpPr>
        <p:spPr/>
        <p:txBody>
          <a:bodyPr/>
          <a:lstStyle/>
          <a:p>
            <a:r>
              <a:rPr kumimoji="1" lang="zh-CN" altLang="en-US" dirty="0"/>
              <a:t>指称表达式理解</a:t>
            </a:r>
          </a:p>
        </p:txBody>
      </p:sp>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p:txBody>
          <a:bodyPr/>
          <a:lstStyle/>
          <a:p>
            <a:r>
              <a:rPr kumimoji="1" lang="en-GB" altLang="zh-CN" dirty="0"/>
              <a:t>RefCOCO</a:t>
            </a:r>
            <a:r>
              <a:rPr kumimoji="1" lang="zh-CN" altLang="en-US" dirty="0"/>
              <a:t>、</a:t>
            </a:r>
            <a:r>
              <a:rPr kumimoji="1" lang="en-GB" altLang="zh-CN" dirty="0"/>
              <a:t>RefCOCO+</a:t>
            </a:r>
            <a:r>
              <a:rPr kumimoji="1" lang="zh-CN" altLang="en-US" dirty="0"/>
              <a:t>、</a:t>
            </a:r>
            <a:r>
              <a:rPr kumimoji="1" lang="en-GB" altLang="zh-CN" dirty="0"/>
              <a:t>RefCOCOg</a:t>
            </a:r>
            <a:r>
              <a:rPr kumimoji="1" lang="zh-CN" altLang="en-US" dirty="0"/>
              <a:t>举例</a:t>
            </a:r>
          </a:p>
        </p:txBody>
      </p:sp>
      <p:pic>
        <p:nvPicPr>
          <p:cNvPr id="5" name="图片 4">
            <a:extLst>
              <a:ext uri="{FF2B5EF4-FFF2-40B4-BE49-F238E27FC236}">
                <a16:creationId xmlns:a16="http://schemas.microsoft.com/office/drawing/2014/main" id="{C2F70AE2-67EE-49B9-92E3-E5A8C24B93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62866" y="1608024"/>
            <a:ext cx="9014686" cy="4098619"/>
          </a:xfrm>
          <a:prstGeom prst="rect">
            <a:avLst/>
          </a:prstGeom>
          <a:noFill/>
          <a:ln>
            <a:noFill/>
          </a:ln>
        </p:spPr>
      </p:pic>
      <p:sp>
        <p:nvSpPr>
          <p:cNvPr id="6" name="矩形 5">
            <a:extLst>
              <a:ext uri="{FF2B5EF4-FFF2-40B4-BE49-F238E27FC236}">
                <a16:creationId xmlns:a16="http://schemas.microsoft.com/office/drawing/2014/main" id="{6A2937A7-3236-4CE3-B14C-561B2E2E8A1A}"/>
              </a:ext>
            </a:extLst>
          </p:cNvPr>
          <p:cNvSpPr/>
          <p:nvPr/>
        </p:nvSpPr>
        <p:spPr>
          <a:xfrm>
            <a:off x="7507777" y="3022392"/>
            <a:ext cx="3721339" cy="1055057"/>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931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p:txBody>
          <a:bodyPr/>
          <a:lstStyle/>
          <a:p>
            <a:r>
              <a:rPr kumimoji="1" lang="zh-CN" altLang="en-US" dirty="0"/>
              <a:t>视觉问题回答任务</a:t>
            </a:r>
          </a:p>
        </p:txBody>
      </p:sp>
      <p:sp>
        <p:nvSpPr>
          <p:cNvPr id="3" name="内容占位符 2">
            <a:extLst>
              <a:ext uri="{FF2B5EF4-FFF2-40B4-BE49-F238E27FC236}">
                <a16:creationId xmlns:a16="http://schemas.microsoft.com/office/drawing/2014/main" id="{1B1C8FA0-CD7D-D748-97A6-257757645F77}"/>
              </a:ext>
            </a:extLst>
          </p:cNvPr>
          <p:cNvSpPr>
            <a:spLocks noGrp="1"/>
          </p:cNvSpPr>
          <p:nvPr>
            <p:ph idx="1"/>
          </p:nvPr>
        </p:nvSpPr>
        <p:spPr/>
        <p:txBody>
          <a:bodyPr/>
          <a:lstStyle/>
          <a:p>
            <a:r>
              <a:rPr kumimoji="1" lang="zh-CN" altLang="en-US" dirty="0"/>
              <a:t>颜色类问题</a:t>
            </a:r>
            <a:endParaRPr kumimoji="1" lang="en-GB" altLang="zh-CN" dirty="0"/>
          </a:p>
          <a:p>
            <a:endParaRPr kumimoji="1" lang="en-GB" altLang="zh-CN" dirty="0"/>
          </a:p>
          <a:p>
            <a:endParaRPr kumimoji="1" lang="en-GB" altLang="zh-CN" dirty="0"/>
          </a:p>
          <a:p>
            <a:endParaRPr kumimoji="1" lang="en-GB" altLang="zh-CN" dirty="0"/>
          </a:p>
          <a:p>
            <a:endParaRPr kumimoji="1" lang="en-GB" altLang="zh-CN" dirty="0"/>
          </a:p>
          <a:p>
            <a:endParaRPr kumimoji="1" lang="en-GB" altLang="zh-CN" dirty="0"/>
          </a:p>
          <a:p>
            <a:r>
              <a:rPr kumimoji="1" lang="zh-CN" altLang="en-US" dirty="0"/>
              <a:t>目标类问题</a:t>
            </a:r>
          </a:p>
        </p:txBody>
      </p:sp>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p:txBody>
          <a:bodyPr/>
          <a:lstStyle/>
          <a:p>
            <a:r>
              <a:rPr kumimoji="1" lang="en-US" altLang="zh-CN" dirty="0"/>
              <a:t>VQA2.0</a:t>
            </a:r>
            <a:r>
              <a:rPr kumimoji="1" lang="zh-CN" altLang="en-US"/>
              <a:t>主要四</a:t>
            </a:r>
            <a:r>
              <a:rPr kumimoji="1" lang="zh-CN" altLang="en-US" dirty="0"/>
              <a:t>类问题：是否类、目标类、颜色类、数量类举例</a:t>
            </a:r>
          </a:p>
        </p:txBody>
      </p:sp>
      <p:pic>
        <p:nvPicPr>
          <p:cNvPr id="7" name="图片 6">
            <a:extLst>
              <a:ext uri="{FF2B5EF4-FFF2-40B4-BE49-F238E27FC236}">
                <a16:creationId xmlns:a16="http://schemas.microsoft.com/office/drawing/2014/main" id="{3C63348F-DA58-4D7F-930C-8E1BB1209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034" y="1450083"/>
            <a:ext cx="7744089" cy="2808685"/>
          </a:xfrm>
          <a:prstGeom prst="rect">
            <a:avLst/>
          </a:prstGeom>
        </p:spPr>
      </p:pic>
      <p:pic>
        <p:nvPicPr>
          <p:cNvPr id="8" name="图片 7">
            <a:extLst>
              <a:ext uri="{FF2B5EF4-FFF2-40B4-BE49-F238E27FC236}">
                <a16:creationId xmlns:a16="http://schemas.microsoft.com/office/drawing/2014/main" id="{7773F4B6-4FA2-401B-9A20-FCF6A426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002" y="4376754"/>
            <a:ext cx="5456734" cy="2487695"/>
          </a:xfrm>
          <a:prstGeom prst="rect">
            <a:avLst/>
          </a:prstGeom>
        </p:spPr>
      </p:pic>
    </p:spTree>
    <p:extLst>
      <p:ext uri="{BB962C8B-B14F-4D97-AF65-F5344CB8AC3E}">
        <p14:creationId xmlns:p14="http://schemas.microsoft.com/office/powerpoint/2010/main" val="1697424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p:txBody>
          <a:bodyPr/>
          <a:lstStyle/>
          <a:p>
            <a:r>
              <a:rPr kumimoji="1" lang="zh-CN" altLang="en-US" dirty="0"/>
              <a:t>视觉问题回答任务</a:t>
            </a:r>
          </a:p>
        </p:txBody>
      </p:sp>
      <p:sp>
        <p:nvSpPr>
          <p:cNvPr id="3" name="内容占位符 2">
            <a:extLst>
              <a:ext uri="{FF2B5EF4-FFF2-40B4-BE49-F238E27FC236}">
                <a16:creationId xmlns:a16="http://schemas.microsoft.com/office/drawing/2014/main" id="{1B1C8FA0-CD7D-D748-97A6-257757645F77}"/>
              </a:ext>
            </a:extLst>
          </p:cNvPr>
          <p:cNvSpPr>
            <a:spLocks noGrp="1"/>
          </p:cNvSpPr>
          <p:nvPr>
            <p:ph idx="1"/>
          </p:nvPr>
        </p:nvSpPr>
        <p:spPr/>
        <p:txBody>
          <a:bodyPr/>
          <a:lstStyle/>
          <a:p>
            <a:r>
              <a:rPr kumimoji="1" lang="zh-CN" altLang="en-US" dirty="0"/>
              <a:t>是否类问题</a:t>
            </a:r>
            <a:endParaRPr kumimoji="1" lang="en-GB" altLang="zh-CN" dirty="0"/>
          </a:p>
          <a:p>
            <a:endParaRPr kumimoji="1" lang="en-GB" altLang="zh-CN" dirty="0"/>
          </a:p>
          <a:p>
            <a:endParaRPr kumimoji="1" lang="en-GB" altLang="zh-CN" dirty="0"/>
          </a:p>
          <a:p>
            <a:endParaRPr kumimoji="1" lang="en-GB" altLang="zh-CN" dirty="0"/>
          </a:p>
          <a:p>
            <a:endParaRPr kumimoji="1" lang="en-GB" altLang="zh-CN" dirty="0"/>
          </a:p>
          <a:p>
            <a:r>
              <a:rPr kumimoji="1" lang="zh-CN" altLang="en-US" dirty="0"/>
              <a:t>数量类问题</a:t>
            </a:r>
          </a:p>
        </p:txBody>
      </p:sp>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p:txBody>
          <a:bodyPr/>
          <a:lstStyle/>
          <a:p>
            <a:r>
              <a:rPr kumimoji="1" lang="en-US" altLang="zh-CN" dirty="0"/>
              <a:t>VQA2.0</a:t>
            </a:r>
            <a:r>
              <a:rPr kumimoji="1" lang="zh-CN" altLang="en-US" dirty="0"/>
              <a:t>主要四类问题：是否类、目标类、颜色类、数量类举例</a:t>
            </a:r>
          </a:p>
        </p:txBody>
      </p:sp>
      <p:pic>
        <p:nvPicPr>
          <p:cNvPr id="9" name="图片 8">
            <a:extLst>
              <a:ext uri="{FF2B5EF4-FFF2-40B4-BE49-F238E27FC236}">
                <a16:creationId xmlns:a16="http://schemas.microsoft.com/office/drawing/2014/main" id="{6AB3FB52-42E2-437C-A325-28B268BD9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933" y="1349134"/>
            <a:ext cx="7581831" cy="2743200"/>
          </a:xfrm>
          <a:prstGeom prst="rect">
            <a:avLst/>
          </a:prstGeom>
        </p:spPr>
      </p:pic>
      <p:pic>
        <p:nvPicPr>
          <p:cNvPr id="10" name="图片 9">
            <a:extLst>
              <a:ext uri="{FF2B5EF4-FFF2-40B4-BE49-F238E27FC236}">
                <a16:creationId xmlns:a16="http://schemas.microsoft.com/office/drawing/2014/main" id="{04EB307A-E4EA-4B1B-835B-84BAA8497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465" y="4053009"/>
            <a:ext cx="6888765" cy="2628977"/>
          </a:xfrm>
          <a:prstGeom prst="rect">
            <a:avLst/>
          </a:prstGeom>
        </p:spPr>
      </p:pic>
    </p:spTree>
    <p:extLst>
      <p:ext uri="{BB962C8B-B14F-4D97-AF65-F5344CB8AC3E}">
        <p14:creationId xmlns:p14="http://schemas.microsoft.com/office/powerpoint/2010/main" val="1760731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a:xfrm>
            <a:off x="833377" y="2141170"/>
            <a:ext cx="10521387" cy="3678303"/>
          </a:xfrm>
        </p:spPr>
        <p:txBody>
          <a:bodyPr>
            <a:normAutofit fontScale="92500"/>
          </a:bodyPr>
          <a:lstStyle/>
          <a:p>
            <a:pPr marL="342900" indent="-342900" latinLnBrk="1">
              <a:lnSpc>
                <a:spcPct val="250000"/>
              </a:lnSpc>
              <a:buFont typeface="+mj-lt"/>
              <a:buAutoNum type="arabicPeriod"/>
            </a:pP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相比当前视觉问题回答形式提出</a:t>
            </a:r>
            <a:r>
              <a:rPr lang="zh-CN"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更细致更易应用于实际人机交互场景</a:t>
            </a: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的任务：</a:t>
            </a:r>
            <a:r>
              <a:rPr lang="zh-CN"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基于指称表达式所指代物体的视觉问题回答</a:t>
            </a:r>
            <a:endParaRPr lang="en-GB" sz="1600" b="1"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p>
            <a:pPr marL="342900" indent="-342900" algn="just" latinLnBrk="1">
              <a:lnSpc>
                <a:spcPct val="250000"/>
              </a:lnSpc>
              <a:buFont typeface="+mj-lt"/>
              <a:buAutoNum type="arabicPeriod"/>
            </a:pPr>
            <a:r>
              <a:rPr lang="en-GB"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 </a:t>
            </a: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针对该任务</a:t>
            </a:r>
            <a:r>
              <a:rPr lang="zh-CN" altLang="en-US" sz="1600" dirty="0">
                <a:latin typeface="Microsoft YaHei UI" panose="020B0503020204020204" pitchFamily="34" charset="-122"/>
                <a:ea typeface="Microsoft YaHei UI" panose="020B0503020204020204" pitchFamily="34" charset="-122"/>
                <a:cs typeface="Times New Roman" panose="02020603050405020304" pitchFamily="18" charset="0"/>
              </a:rPr>
              <a:t>，</a:t>
            </a: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提出使用</a:t>
            </a:r>
            <a:r>
              <a:rPr lang="zh-CN"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大型文本图像预训练开源模型</a:t>
            </a:r>
            <a:r>
              <a:rPr lang="en-GB"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VL-BERT</a:t>
            </a: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分别在指称表达式理解和视觉问题回答任务两个标准数据集上进行微调，在预测阶段将两个任务预测结果结合来完成该任务</a:t>
            </a:r>
            <a:endParaRPr lang="en-GB" sz="16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p>
            <a:pPr marL="342900" indent="-342900" algn="just" latinLnBrk="1">
              <a:lnSpc>
                <a:spcPct val="250000"/>
              </a:lnSpc>
              <a:buFont typeface="+mj-lt"/>
              <a:buAutoNum type="arabicPeriod"/>
            </a:pPr>
            <a:r>
              <a:rPr lang="en-GB"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 </a:t>
            </a: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针对提出任务和所用模型使用</a:t>
            </a:r>
            <a:r>
              <a:rPr lang="en-GB"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Vue</a:t>
            </a:r>
            <a:r>
              <a:rPr lang="zh-CN"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a:t>
            </a:r>
            <a:r>
              <a:rPr lang="en-GB"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ElementPlus</a:t>
            </a:r>
            <a:r>
              <a:rPr lang="zh-CN"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和</a:t>
            </a:r>
            <a:r>
              <a:rPr lang="en-GB" sz="1600" b="1" dirty="0">
                <a:effectLst/>
                <a:latin typeface="Microsoft YaHei UI" panose="020B0503020204020204" pitchFamily="34" charset="-122"/>
                <a:ea typeface="Microsoft YaHei UI" panose="020B0503020204020204" pitchFamily="34" charset="-122"/>
                <a:cs typeface="Times New Roman" panose="02020603050405020304" pitchFamily="18" charset="0"/>
              </a:rPr>
              <a:t>Django</a:t>
            </a: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开发一个交互式的前后端分离的</a:t>
            </a:r>
            <a:r>
              <a:rPr lang="en-GB"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Web</a:t>
            </a:r>
            <a:r>
              <a:rPr 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系统用于任务理解和结果可视化</a:t>
            </a:r>
            <a:r>
              <a:rPr lang="zh-CN" altLang="en-US"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，并通过</a:t>
            </a:r>
            <a:r>
              <a:rPr lang="en-US" altLang="zh-CN"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RabbitMQ</a:t>
            </a:r>
            <a:r>
              <a:rPr lang="zh-CN" altLang="en-US" sz="1600" dirty="0">
                <a:effectLst/>
                <a:latin typeface="Microsoft YaHei UI" panose="020B0503020204020204" pitchFamily="34" charset="-122"/>
                <a:ea typeface="Microsoft YaHei UI" panose="020B0503020204020204" pitchFamily="34" charset="-122"/>
                <a:cs typeface="Times New Roman" panose="02020603050405020304" pitchFamily="18" charset="0"/>
              </a:rPr>
              <a:t>消息队列实现后端模型部署至服务器</a:t>
            </a:r>
            <a:endParaRPr lang="en-GB" sz="16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lstStyle/>
          <a:p>
            <a:r>
              <a:rPr kumimoji="1" lang="zh-CN" altLang="en-US" dirty="0"/>
              <a:t>研究内容与贡献</a:t>
            </a:r>
          </a:p>
        </p:txBody>
      </p:sp>
    </p:spTree>
    <p:extLst>
      <p:ext uri="{BB962C8B-B14F-4D97-AF65-F5344CB8AC3E}">
        <p14:creationId xmlns:p14="http://schemas.microsoft.com/office/powerpoint/2010/main" val="835780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p:txBody>
          <a:bodyPr/>
          <a:lstStyle/>
          <a:p>
            <a:r>
              <a:rPr kumimoji="1" lang="zh-CN" altLang="en-US" dirty="0"/>
              <a:t>系统设计与实现</a:t>
            </a:r>
          </a:p>
        </p:txBody>
      </p:sp>
      <p:pic>
        <p:nvPicPr>
          <p:cNvPr id="8" name="内容占位符 7">
            <a:extLst>
              <a:ext uri="{FF2B5EF4-FFF2-40B4-BE49-F238E27FC236}">
                <a16:creationId xmlns:a16="http://schemas.microsoft.com/office/drawing/2014/main" id="{02DE9729-39AE-417C-A759-FBC9458CADEB}"/>
              </a:ext>
            </a:extLst>
          </p:cNvPr>
          <p:cNvPicPr>
            <a:picLocks noGrp="1" noChangeAspect="1"/>
          </p:cNvPicPr>
          <p:nvPr>
            <p:ph idx="1"/>
          </p:nvPr>
        </p:nvPicPr>
        <p:blipFill>
          <a:blip r:embed="rId2"/>
          <a:stretch>
            <a:fillRect/>
          </a:stretch>
        </p:blipFill>
        <p:spPr>
          <a:xfrm>
            <a:off x="1533804" y="1508515"/>
            <a:ext cx="9277283" cy="4793962"/>
          </a:xfrm>
        </p:spPr>
      </p:pic>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p:txBody>
          <a:bodyPr/>
          <a:lstStyle/>
          <a:p>
            <a:r>
              <a:rPr kumimoji="1" lang="zh-CN" altLang="en-US" dirty="0"/>
              <a:t>系统架构图</a:t>
            </a:r>
          </a:p>
        </p:txBody>
      </p:sp>
      <p:sp>
        <p:nvSpPr>
          <p:cNvPr id="6" name="文本框 5">
            <a:extLst>
              <a:ext uri="{FF2B5EF4-FFF2-40B4-BE49-F238E27FC236}">
                <a16:creationId xmlns:a16="http://schemas.microsoft.com/office/drawing/2014/main" id="{B11296D0-D43E-460B-88C4-F8F35BF51752}"/>
              </a:ext>
            </a:extLst>
          </p:cNvPr>
          <p:cNvSpPr txBox="1"/>
          <p:nvPr/>
        </p:nvSpPr>
        <p:spPr>
          <a:xfrm>
            <a:off x="4247533" y="1625169"/>
            <a:ext cx="1347019" cy="400110"/>
          </a:xfrm>
          <a:prstGeom prst="rect">
            <a:avLst/>
          </a:prstGeom>
          <a:noFill/>
        </p:spPr>
        <p:txBody>
          <a:bodyPr wrap="square" rtlCol="0">
            <a:spAutoFit/>
          </a:bodyPr>
          <a:lstStyle/>
          <a:p>
            <a:r>
              <a:rPr lang="en-US" altLang="zh-CN" sz="2000" dirty="0"/>
              <a:t>RabbitMQ</a:t>
            </a:r>
            <a:endParaRPr lang="en-GB" sz="2000" dirty="0"/>
          </a:p>
        </p:txBody>
      </p:sp>
    </p:spTree>
    <p:extLst>
      <p:ext uri="{BB962C8B-B14F-4D97-AF65-F5344CB8AC3E}">
        <p14:creationId xmlns:p14="http://schemas.microsoft.com/office/powerpoint/2010/main" val="604490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C298-BBDA-2946-B9D9-D457CECF1751}"/>
              </a:ext>
            </a:extLst>
          </p:cNvPr>
          <p:cNvSpPr>
            <a:spLocks noGrp="1"/>
          </p:cNvSpPr>
          <p:nvPr>
            <p:ph type="title"/>
          </p:nvPr>
        </p:nvSpPr>
        <p:spPr>
          <a:xfrm>
            <a:off x="1070630" y="199427"/>
            <a:ext cx="10333301" cy="653148"/>
          </a:xfrm>
        </p:spPr>
        <p:txBody>
          <a:bodyPr/>
          <a:lstStyle/>
          <a:p>
            <a:r>
              <a:rPr kumimoji="1" lang="zh-CN" altLang="en-US" dirty="0"/>
              <a:t>系统设计与实现</a:t>
            </a:r>
          </a:p>
        </p:txBody>
      </p:sp>
      <p:sp>
        <p:nvSpPr>
          <p:cNvPr id="4" name="文本占位符 3">
            <a:extLst>
              <a:ext uri="{FF2B5EF4-FFF2-40B4-BE49-F238E27FC236}">
                <a16:creationId xmlns:a16="http://schemas.microsoft.com/office/drawing/2014/main" id="{B8849B47-9C38-BF44-922D-DEF9C6B9781A}"/>
              </a:ext>
            </a:extLst>
          </p:cNvPr>
          <p:cNvSpPr>
            <a:spLocks noGrp="1"/>
          </p:cNvSpPr>
          <p:nvPr>
            <p:ph type="body" sz="half" idx="2"/>
          </p:nvPr>
        </p:nvSpPr>
        <p:spPr>
          <a:xfrm>
            <a:off x="1070630" y="931232"/>
            <a:ext cx="10333301" cy="365126"/>
          </a:xfrm>
        </p:spPr>
        <p:txBody>
          <a:bodyPr/>
          <a:lstStyle/>
          <a:p>
            <a:r>
              <a:rPr kumimoji="1" lang="zh-CN" altLang="en-US" dirty="0"/>
              <a:t>数据流图</a:t>
            </a:r>
          </a:p>
        </p:txBody>
      </p:sp>
      <p:pic>
        <p:nvPicPr>
          <p:cNvPr id="11" name="图片 10">
            <a:extLst>
              <a:ext uri="{FF2B5EF4-FFF2-40B4-BE49-F238E27FC236}">
                <a16:creationId xmlns:a16="http://schemas.microsoft.com/office/drawing/2014/main" id="{BDB35865-0E3D-4348-8785-CDE95040C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31" y="4436246"/>
            <a:ext cx="4764826" cy="2293222"/>
          </a:xfrm>
          <a:prstGeom prst="rect">
            <a:avLst/>
          </a:prstGeom>
        </p:spPr>
      </p:pic>
      <p:pic>
        <p:nvPicPr>
          <p:cNvPr id="12" name="图片 11">
            <a:extLst>
              <a:ext uri="{FF2B5EF4-FFF2-40B4-BE49-F238E27FC236}">
                <a16:creationId xmlns:a16="http://schemas.microsoft.com/office/drawing/2014/main" id="{2C4D8C76-ACD0-466B-8CDE-482E5A047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9" y="1855550"/>
            <a:ext cx="4726017" cy="2098833"/>
          </a:xfrm>
          <a:prstGeom prst="rect">
            <a:avLst/>
          </a:prstGeom>
        </p:spPr>
      </p:pic>
      <p:sp>
        <p:nvSpPr>
          <p:cNvPr id="13" name="矩形 12">
            <a:extLst>
              <a:ext uri="{FF2B5EF4-FFF2-40B4-BE49-F238E27FC236}">
                <a16:creationId xmlns:a16="http://schemas.microsoft.com/office/drawing/2014/main" id="{EDBE4B04-A7BE-4351-B7C1-DECBBBE15753}"/>
              </a:ext>
            </a:extLst>
          </p:cNvPr>
          <p:cNvSpPr/>
          <p:nvPr/>
        </p:nvSpPr>
        <p:spPr>
          <a:xfrm>
            <a:off x="82565" y="4367807"/>
            <a:ext cx="4972628" cy="2361661"/>
          </a:xfrm>
          <a:prstGeom prst="rect">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矩形 13">
            <a:extLst>
              <a:ext uri="{FF2B5EF4-FFF2-40B4-BE49-F238E27FC236}">
                <a16:creationId xmlns:a16="http://schemas.microsoft.com/office/drawing/2014/main" id="{16B2C2DD-8CDF-468B-957E-C0E3DAC0A097}"/>
              </a:ext>
            </a:extLst>
          </p:cNvPr>
          <p:cNvSpPr/>
          <p:nvPr/>
        </p:nvSpPr>
        <p:spPr>
          <a:xfrm>
            <a:off x="8091447" y="4223617"/>
            <a:ext cx="3995449" cy="2089116"/>
          </a:xfrm>
          <a:prstGeom prst="rect">
            <a:avLst/>
          </a:prstGeom>
          <a:noFill/>
          <a:ln w="28575">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矩形 14">
            <a:extLst>
              <a:ext uri="{FF2B5EF4-FFF2-40B4-BE49-F238E27FC236}">
                <a16:creationId xmlns:a16="http://schemas.microsoft.com/office/drawing/2014/main" id="{0F324EA5-13AB-4F4D-B664-459BD4B0697C}"/>
              </a:ext>
            </a:extLst>
          </p:cNvPr>
          <p:cNvSpPr/>
          <p:nvPr/>
        </p:nvSpPr>
        <p:spPr>
          <a:xfrm>
            <a:off x="68628" y="1923398"/>
            <a:ext cx="4972629" cy="2040168"/>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文本框 15">
            <a:extLst>
              <a:ext uri="{FF2B5EF4-FFF2-40B4-BE49-F238E27FC236}">
                <a16:creationId xmlns:a16="http://schemas.microsoft.com/office/drawing/2014/main" id="{D9373D4F-3834-4FB3-8E94-9544C3CF1733}"/>
              </a:ext>
            </a:extLst>
          </p:cNvPr>
          <p:cNvSpPr txBox="1"/>
          <p:nvPr/>
        </p:nvSpPr>
        <p:spPr>
          <a:xfrm>
            <a:off x="125109" y="2013837"/>
            <a:ext cx="1723358" cy="369332"/>
          </a:xfrm>
          <a:prstGeom prst="rect">
            <a:avLst/>
          </a:prstGeom>
          <a:noFill/>
        </p:spPr>
        <p:txBody>
          <a:bodyPr wrap="square" rtlCol="0">
            <a:spAutoFit/>
          </a:bodyPr>
          <a:lstStyle/>
          <a:p>
            <a:r>
              <a:rPr lang="en-US" altLang="zh-CN" dirty="0">
                <a:solidFill>
                  <a:schemeClr val="accent1">
                    <a:lumMod val="40000"/>
                    <a:lumOff val="60000"/>
                  </a:schemeClr>
                </a:solidFill>
              </a:rPr>
              <a:t>VLBERT</a:t>
            </a:r>
            <a:r>
              <a:rPr lang="zh-CN" altLang="en-US" dirty="0">
                <a:solidFill>
                  <a:schemeClr val="accent1">
                    <a:lumMod val="40000"/>
                    <a:lumOff val="60000"/>
                  </a:schemeClr>
                </a:solidFill>
              </a:rPr>
              <a:t>模型</a:t>
            </a:r>
            <a:endParaRPr lang="en-GB" dirty="0">
              <a:solidFill>
                <a:schemeClr val="accent1">
                  <a:lumMod val="40000"/>
                  <a:lumOff val="60000"/>
                </a:schemeClr>
              </a:solidFill>
            </a:endParaRPr>
          </a:p>
        </p:txBody>
      </p:sp>
      <p:sp>
        <p:nvSpPr>
          <p:cNvPr id="17" name="文本框 16">
            <a:extLst>
              <a:ext uri="{FF2B5EF4-FFF2-40B4-BE49-F238E27FC236}">
                <a16:creationId xmlns:a16="http://schemas.microsoft.com/office/drawing/2014/main" id="{EF65303F-F130-4F38-8FC5-8CAAD683472C}"/>
              </a:ext>
            </a:extLst>
          </p:cNvPr>
          <p:cNvSpPr txBox="1"/>
          <p:nvPr/>
        </p:nvSpPr>
        <p:spPr>
          <a:xfrm>
            <a:off x="2887375" y="4336865"/>
            <a:ext cx="2566042" cy="338554"/>
          </a:xfrm>
          <a:prstGeom prst="rect">
            <a:avLst/>
          </a:prstGeom>
          <a:noFill/>
        </p:spPr>
        <p:txBody>
          <a:bodyPr wrap="square" rtlCol="0">
            <a:spAutoFit/>
          </a:bodyPr>
          <a:lstStyle/>
          <a:p>
            <a:r>
              <a:rPr lang="en-US" altLang="zh-CN" sz="1600" dirty="0">
                <a:solidFill>
                  <a:schemeClr val="accent4">
                    <a:lumMod val="75000"/>
                  </a:schemeClr>
                </a:solidFill>
              </a:rPr>
              <a:t>Vue+ElementPlus</a:t>
            </a:r>
            <a:r>
              <a:rPr lang="zh-CN" altLang="en-US" sz="1600" dirty="0">
                <a:solidFill>
                  <a:schemeClr val="accent4">
                    <a:lumMod val="75000"/>
                  </a:schemeClr>
                </a:solidFill>
              </a:rPr>
              <a:t>前端</a:t>
            </a:r>
            <a:r>
              <a:rPr lang="en-GB" altLang="zh-CN" sz="1600" dirty="0">
                <a:solidFill>
                  <a:schemeClr val="accent4">
                    <a:lumMod val="75000"/>
                  </a:schemeClr>
                </a:solidFill>
              </a:rPr>
              <a:t>UI</a:t>
            </a:r>
            <a:endParaRPr lang="en-GB" sz="1600" dirty="0">
              <a:solidFill>
                <a:schemeClr val="accent4">
                  <a:lumMod val="75000"/>
                </a:schemeClr>
              </a:solidFill>
            </a:endParaRPr>
          </a:p>
        </p:txBody>
      </p:sp>
      <p:sp>
        <p:nvSpPr>
          <p:cNvPr id="18" name="文本框 17">
            <a:extLst>
              <a:ext uri="{FF2B5EF4-FFF2-40B4-BE49-F238E27FC236}">
                <a16:creationId xmlns:a16="http://schemas.microsoft.com/office/drawing/2014/main" id="{E22611B2-28E2-4F77-8AE7-D296E8DB7B39}"/>
              </a:ext>
            </a:extLst>
          </p:cNvPr>
          <p:cNvSpPr txBox="1"/>
          <p:nvPr/>
        </p:nvSpPr>
        <p:spPr>
          <a:xfrm>
            <a:off x="10491098" y="3847623"/>
            <a:ext cx="1658132" cy="369332"/>
          </a:xfrm>
          <a:prstGeom prst="rect">
            <a:avLst/>
          </a:prstGeom>
          <a:noFill/>
        </p:spPr>
        <p:txBody>
          <a:bodyPr wrap="square" rtlCol="0">
            <a:spAutoFit/>
          </a:bodyPr>
          <a:lstStyle/>
          <a:p>
            <a:r>
              <a:rPr lang="en-GB" dirty="0">
                <a:solidFill>
                  <a:schemeClr val="accent6">
                    <a:lumMod val="40000"/>
                    <a:lumOff val="60000"/>
                  </a:schemeClr>
                </a:solidFill>
              </a:rPr>
              <a:t>Django</a:t>
            </a:r>
            <a:r>
              <a:rPr lang="zh-CN" altLang="en-US" dirty="0">
                <a:solidFill>
                  <a:schemeClr val="accent6">
                    <a:lumMod val="40000"/>
                    <a:lumOff val="60000"/>
                  </a:schemeClr>
                </a:solidFill>
              </a:rPr>
              <a:t>后端</a:t>
            </a:r>
            <a:r>
              <a:rPr lang="en-GB" altLang="zh-CN" dirty="0">
                <a:solidFill>
                  <a:schemeClr val="accent6">
                    <a:lumMod val="40000"/>
                    <a:lumOff val="60000"/>
                  </a:schemeClr>
                </a:solidFill>
              </a:rPr>
              <a:t>API</a:t>
            </a:r>
            <a:endParaRPr lang="en-GB" dirty="0">
              <a:solidFill>
                <a:schemeClr val="accent6">
                  <a:lumMod val="40000"/>
                  <a:lumOff val="60000"/>
                </a:schemeClr>
              </a:solidFill>
            </a:endParaRPr>
          </a:p>
        </p:txBody>
      </p:sp>
      <p:sp>
        <p:nvSpPr>
          <p:cNvPr id="19" name="矩形 18">
            <a:extLst>
              <a:ext uri="{FF2B5EF4-FFF2-40B4-BE49-F238E27FC236}">
                <a16:creationId xmlns:a16="http://schemas.microsoft.com/office/drawing/2014/main" id="{20EF308F-0B36-4882-AA28-14C8CF45790C}"/>
              </a:ext>
            </a:extLst>
          </p:cNvPr>
          <p:cNvSpPr/>
          <p:nvPr/>
        </p:nvSpPr>
        <p:spPr>
          <a:xfrm>
            <a:off x="8209688" y="4625953"/>
            <a:ext cx="1073762" cy="1491871"/>
          </a:xfrm>
          <a:prstGeom prst="rect">
            <a:avLst/>
          </a:prstGeom>
          <a:noFill/>
          <a:ln w="28575">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矩形 19">
            <a:extLst>
              <a:ext uri="{FF2B5EF4-FFF2-40B4-BE49-F238E27FC236}">
                <a16:creationId xmlns:a16="http://schemas.microsoft.com/office/drawing/2014/main" id="{CB0FABFD-5815-46B8-AE35-0B92361BC712}"/>
              </a:ext>
            </a:extLst>
          </p:cNvPr>
          <p:cNvSpPr/>
          <p:nvPr/>
        </p:nvSpPr>
        <p:spPr>
          <a:xfrm>
            <a:off x="9537380" y="4625953"/>
            <a:ext cx="1042202" cy="1491871"/>
          </a:xfrm>
          <a:prstGeom prst="rect">
            <a:avLst/>
          </a:prstGeom>
          <a:noFill/>
          <a:ln w="28575">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矩形 20">
            <a:extLst>
              <a:ext uri="{FF2B5EF4-FFF2-40B4-BE49-F238E27FC236}">
                <a16:creationId xmlns:a16="http://schemas.microsoft.com/office/drawing/2014/main" id="{8DA30EF8-F6E3-4D51-9D91-12EA95309387}"/>
              </a:ext>
            </a:extLst>
          </p:cNvPr>
          <p:cNvSpPr/>
          <p:nvPr/>
        </p:nvSpPr>
        <p:spPr>
          <a:xfrm>
            <a:off x="10827902" y="4624769"/>
            <a:ext cx="1042201" cy="1491871"/>
          </a:xfrm>
          <a:prstGeom prst="rect">
            <a:avLst/>
          </a:prstGeom>
          <a:noFill/>
          <a:ln w="28575">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21">
            <a:extLst>
              <a:ext uri="{FF2B5EF4-FFF2-40B4-BE49-F238E27FC236}">
                <a16:creationId xmlns:a16="http://schemas.microsoft.com/office/drawing/2014/main" id="{CD4279F6-68A5-4B86-8DF9-39A0F4352FD0}"/>
              </a:ext>
            </a:extLst>
          </p:cNvPr>
          <p:cNvSpPr txBox="1"/>
          <p:nvPr/>
        </p:nvSpPr>
        <p:spPr>
          <a:xfrm>
            <a:off x="8393224" y="4275858"/>
            <a:ext cx="590096" cy="369332"/>
          </a:xfrm>
          <a:prstGeom prst="rect">
            <a:avLst/>
          </a:prstGeom>
          <a:noFill/>
        </p:spPr>
        <p:txBody>
          <a:bodyPr wrap="square" rtlCol="0">
            <a:spAutoFit/>
          </a:bodyPr>
          <a:lstStyle/>
          <a:p>
            <a:r>
              <a:rPr lang="en-GB" dirty="0">
                <a:solidFill>
                  <a:schemeClr val="accent6">
                    <a:lumMod val="40000"/>
                    <a:lumOff val="60000"/>
                  </a:schemeClr>
                </a:solidFill>
              </a:rPr>
              <a:t>IMG</a:t>
            </a:r>
          </a:p>
        </p:txBody>
      </p:sp>
      <p:sp>
        <p:nvSpPr>
          <p:cNvPr id="23" name="文本框 22">
            <a:extLst>
              <a:ext uri="{FF2B5EF4-FFF2-40B4-BE49-F238E27FC236}">
                <a16:creationId xmlns:a16="http://schemas.microsoft.com/office/drawing/2014/main" id="{32C96570-EF3E-441D-BAF9-E59272196579}"/>
              </a:ext>
            </a:extLst>
          </p:cNvPr>
          <p:cNvSpPr txBox="1"/>
          <p:nvPr/>
        </p:nvSpPr>
        <p:spPr>
          <a:xfrm>
            <a:off x="9754140" y="4268606"/>
            <a:ext cx="756643" cy="369332"/>
          </a:xfrm>
          <a:prstGeom prst="rect">
            <a:avLst/>
          </a:prstGeom>
          <a:noFill/>
        </p:spPr>
        <p:txBody>
          <a:bodyPr wrap="square" rtlCol="0">
            <a:spAutoFit/>
          </a:bodyPr>
          <a:lstStyle/>
          <a:p>
            <a:r>
              <a:rPr lang="en-GB" dirty="0">
                <a:solidFill>
                  <a:schemeClr val="accent6">
                    <a:lumMod val="40000"/>
                    <a:lumOff val="60000"/>
                  </a:schemeClr>
                </a:solidFill>
              </a:rPr>
              <a:t>REC</a:t>
            </a:r>
          </a:p>
        </p:txBody>
      </p:sp>
      <p:sp>
        <p:nvSpPr>
          <p:cNvPr id="24" name="文本框 23">
            <a:extLst>
              <a:ext uri="{FF2B5EF4-FFF2-40B4-BE49-F238E27FC236}">
                <a16:creationId xmlns:a16="http://schemas.microsoft.com/office/drawing/2014/main" id="{F0D17C7B-27B9-4503-BD3F-5EBD746DE120}"/>
              </a:ext>
            </a:extLst>
          </p:cNvPr>
          <p:cNvSpPr txBox="1"/>
          <p:nvPr/>
        </p:nvSpPr>
        <p:spPr>
          <a:xfrm>
            <a:off x="10981473" y="4268606"/>
            <a:ext cx="828681" cy="369332"/>
          </a:xfrm>
          <a:prstGeom prst="rect">
            <a:avLst/>
          </a:prstGeom>
          <a:noFill/>
        </p:spPr>
        <p:txBody>
          <a:bodyPr wrap="square" rtlCol="0">
            <a:spAutoFit/>
          </a:bodyPr>
          <a:lstStyle/>
          <a:p>
            <a:r>
              <a:rPr lang="en-GB" dirty="0">
                <a:solidFill>
                  <a:schemeClr val="accent6">
                    <a:lumMod val="40000"/>
                    <a:lumOff val="60000"/>
                  </a:schemeClr>
                </a:solidFill>
              </a:rPr>
              <a:t>VQA</a:t>
            </a:r>
          </a:p>
        </p:txBody>
      </p:sp>
      <p:cxnSp>
        <p:nvCxnSpPr>
          <p:cNvPr id="25" name="直接连接符 24">
            <a:extLst>
              <a:ext uri="{FF2B5EF4-FFF2-40B4-BE49-F238E27FC236}">
                <a16:creationId xmlns:a16="http://schemas.microsoft.com/office/drawing/2014/main" id="{243AF5CE-579B-4E31-971B-1045E837CD01}"/>
              </a:ext>
            </a:extLst>
          </p:cNvPr>
          <p:cNvCxnSpPr/>
          <p:nvPr/>
        </p:nvCxnSpPr>
        <p:spPr>
          <a:xfrm>
            <a:off x="8209688" y="5701256"/>
            <a:ext cx="1073762" cy="0"/>
          </a:xfrm>
          <a:prstGeom prst="line">
            <a:avLst/>
          </a:prstGeom>
          <a:ln w="28575">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059F4D8-3152-44B9-9EDA-C948113EEDEB}"/>
              </a:ext>
            </a:extLst>
          </p:cNvPr>
          <p:cNvCxnSpPr/>
          <p:nvPr/>
        </p:nvCxnSpPr>
        <p:spPr>
          <a:xfrm>
            <a:off x="8209688" y="5133698"/>
            <a:ext cx="1073762" cy="0"/>
          </a:xfrm>
          <a:prstGeom prst="line">
            <a:avLst/>
          </a:prstGeom>
          <a:ln w="28575">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0397611-B5CA-4D73-8E6B-47A18037E9A0}"/>
              </a:ext>
            </a:extLst>
          </p:cNvPr>
          <p:cNvCxnSpPr/>
          <p:nvPr/>
        </p:nvCxnSpPr>
        <p:spPr>
          <a:xfrm>
            <a:off x="9537380" y="5133698"/>
            <a:ext cx="1073762" cy="0"/>
          </a:xfrm>
          <a:prstGeom prst="line">
            <a:avLst/>
          </a:prstGeom>
          <a:ln w="28575">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BE9588D-D219-4600-879C-6DC0254C0CF7}"/>
              </a:ext>
            </a:extLst>
          </p:cNvPr>
          <p:cNvCxnSpPr/>
          <p:nvPr/>
        </p:nvCxnSpPr>
        <p:spPr>
          <a:xfrm>
            <a:off x="9505820" y="5701256"/>
            <a:ext cx="1073762" cy="0"/>
          </a:xfrm>
          <a:prstGeom prst="line">
            <a:avLst/>
          </a:prstGeom>
          <a:ln w="28575">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4E5F665-8AE3-4903-BCBD-BF98EC850DA1}"/>
              </a:ext>
            </a:extLst>
          </p:cNvPr>
          <p:cNvCxnSpPr/>
          <p:nvPr/>
        </p:nvCxnSpPr>
        <p:spPr>
          <a:xfrm>
            <a:off x="10796341" y="5711766"/>
            <a:ext cx="1073762" cy="0"/>
          </a:xfrm>
          <a:prstGeom prst="line">
            <a:avLst/>
          </a:prstGeom>
          <a:ln w="28575">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FF04080-799D-44A8-8024-6CBE9601BE06}"/>
              </a:ext>
            </a:extLst>
          </p:cNvPr>
          <p:cNvCxnSpPr/>
          <p:nvPr/>
        </p:nvCxnSpPr>
        <p:spPr>
          <a:xfrm>
            <a:off x="10827902" y="5701256"/>
            <a:ext cx="1073762" cy="0"/>
          </a:xfrm>
          <a:prstGeom prst="line">
            <a:avLst/>
          </a:prstGeom>
          <a:ln w="28575">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5CE1AC6-0501-4E08-AD56-A5DBA521FB69}"/>
              </a:ext>
            </a:extLst>
          </p:cNvPr>
          <p:cNvCxnSpPr/>
          <p:nvPr/>
        </p:nvCxnSpPr>
        <p:spPr>
          <a:xfrm>
            <a:off x="10827902" y="5133698"/>
            <a:ext cx="1073762" cy="0"/>
          </a:xfrm>
          <a:prstGeom prst="line">
            <a:avLst/>
          </a:prstGeom>
          <a:ln w="28575">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4E4810B-7001-4224-A94C-E9DE7D5096C1}"/>
              </a:ext>
            </a:extLst>
          </p:cNvPr>
          <p:cNvSpPr txBox="1"/>
          <p:nvPr/>
        </p:nvSpPr>
        <p:spPr>
          <a:xfrm>
            <a:off x="8340611" y="5755864"/>
            <a:ext cx="873046" cy="369332"/>
          </a:xfrm>
          <a:prstGeom prst="rect">
            <a:avLst/>
          </a:prstGeom>
          <a:noFill/>
        </p:spPr>
        <p:txBody>
          <a:bodyPr wrap="square" rtlCol="0">
            <a:spAutoFit/>
          </a:bodyPr>
          <a:lstStyle/>
          <a:p>
            <a:r>
              <a:rPr lang="en-US" altLang="zh-CN" dirty="0">
                <a:solidFill>
                  <a:schemeClr val="accent6">
                    <a:lumMod val="40000"/>
                    <a:lumOff val="60000"/>
                  </a:schemeClr>
                </a:solidFill>
              </a:rPr>
              <a:t>Model</a:t>
            </a:r>
            <a:endParaRPr lang="en-GB" dirty="0">
              <a:solidFill>
                <a:schemeClr val="accent6">
                  <a:lumMod val="40000"/>
                  <a:lumOff val="60000"/>
                </a:schemeClr>
              </a:solidFill>
            </a:endParaRPr>
          </a:p>
        </p:txBody>
      </p:sp>
      <p:sp>
        <p:nvSpPr>
          <p:cNvPr id="33" name="文本框 32">
            <a:extLst>
              <a:ext uri="{FF2B5EF4-FFF2-40B4-BE49-F238E27FC236}">
                <a16:creationId xmlns:a16="http://schemas.microsoft.com/office/drawing/2014/main" id="{5F61160F-2527-4BD8-870B-43336B258BDE}"/>
              </a:ext>
            </a:extLst>
          </p:cNvPr>
          <p:cNvSpPr txBox="1"/>
          <p:nvPr/>
        </p:nvSpPr>
        <p:spPr>
          <a:xfrm>
            <a:off x="9637738" y="5763808"/>
            <a:ext cx="873046" cy="369332"/>
          </a:xfrm>
          <a:prstGeom prst="rect">
            <a:avLst/>
          </a:prstGeom>
          <a:noFill/>
        </p:spPr>
        <p:txBody>
          <a:bodyPr wrap="square" rtlCol="0">
            <a:spAutoFit/>
          </a:bodyPr>
          <a:lstStyle/>
          <a:p>
            <a:r>
              <a:rPr lang="en-US" altLang="zh-CN" dirty="0">
                <a:solidFill>
                  <a:schemeClr val="accent6">
                    <a:lumMod val="40000"/>
                    <a:lumOff val="60000"/>
                  </a:schemeClr>
                </a:solidFill>
              </a:rPr>
              <a:t>Model</a:t>
            </a:r>
            <a:endParaRPr lang="en-GB" dirty="0">
              <a:solidFill>
                <a:schemeClr val="accent6">
                  <a:lumMod val="40000"/>
                  <a:lumOff val="60000"/>
                </a:schemeClr>
              </a:solidFill>
            </a:endParaRPr>
          </a:p>
        </p:txBody>
      </p:sp>
      <p:sp>
        <p:nvSpPr>
          <p:cNvPr id="34" name="文本框 33">
            <a:extLst>
              <a:ext uri="{FF2B5EF4-FFF2-40B4-BE49-F238E27FC236}">
                <a16:creationId xmlns:a16="http://schemas.microsoft.com/office/drawing/2014/main" id="{FFFB93AD-DDE4-4415-99CD-819BA059A521}"/>
              </a:ext>
            </a:extLst>
          </p:cNvPr>
          <p:cNvSpPr txBox="1"/>
          <p:nvPr/>
        </p:nvSpPr>
        <p:spPr>
          <a:xfrm>
            <a:off x="10947252" y="5763808"/>
            <a:ext cx="873046" cy="369332"/>
          </a:xfrm>
          <a:prstGeom prst="rect">
            <a:avLst/>
          </a:prstGeom>
          <a:noFill/>
        </p:spPr>
        <p:txBody>
          <a:bodyPr wrap="square" rtlCol="0">
            <a:spAutoFit/>
          </a:bodyPr>
          <a:lstStyle/>
          <a:p>
            <a:r>
              <a:rPr lang="en-US" altLang="zh-CN" dirty="0">
                <a:solidFill>
                  <a:schemeClr val="accent6">
                    <a:lumMod val="40000"/>
                    <a:lumOff val="60000"/>
                  </a:schemeClr>
                </a:solidFill>
              </a:rPr>
              <a:t>Model</a:t>
            </a:r>
            <a:endParaRPr lang="en-GB" dirty="0">
              <a:solidFill>
                <a:schemeClr val="accent6">
                  <a:lumMod val="40000"/>
                  <a:lumOff val="60000"/>
                </a:schemeClr>
              </a:solidFill>
            </a:endParaRPr>
          </a:p>
        </p:txBody>
      </p:sp>
      <p:sp>
        <p:nvSpPr>
          <p:cNvPr id="35" name="文本框 34">
            <a:extLst>
              <a:ext uri="{FF2B5EF4-FFF2-40B4-BE49-F238E27FC236}">
                <a16:creationId xmlns:a16="http://schemas.microsoft.com/office/drawing/2014/main" id="{30091D3B-2691-4BA9-906E-B8CF82708409}"/>
              </a:ext>
            </a:extLst>
          </p:cNvPr>
          <p:cNvSpPr txBox="1"/>
          <p:nvPr/>
        </p:nvSpPr>
        <p:spPr>
          <a:xfrm>
            <a:off x="8270052" y="5234113"/>
            <a:ext cx="1048590" cy="369332"/>
          </a:xfrm>
          <a:prstGeom prst="rect">
            <a:avLst/>
          </a:prstGeom>
          <a:noFill/>
        </p:spPr>
        <p:txBody>
          <a:bodyPr wrap="square" rtlCol="0">
            <a:spAutoFit/>
          </a:bodyPr>
          <a:lstStyle/>
          <a:p>
            <a:r>
              <a:rPr lang="en-US" altLang="zh-CN" dirty="0">
                <a:solidFill>
                  <a:schemeClr val="accent6">
                    <a:lumMod val="40000"/>
                    <a:lumOff val="60000"/>
                  </a:schemeClr>
                </a:solidFill>
              </a:rPr>
              <a:t>Serializer</a:t>
            </a:r>
            <a:endParaRPr lang="en-GB" dirty="0">
              <a:solidFill>
                <a:schemeClr val="accent6">
                  <a:lumMod val="40000"/>
                  <a:lumOff val="60000"/>
                </a:schemeClr>
              </a:solidFill>
            </a:endParaRPr>
          </a:p>
        </p:txBody>
      </p:sp>
      <p:sp>
        <p:nvSpPr>
          <p:cNvPr id="36" name="文本框 35">
            <a:extLst>
              <a:ext uri="{FF2B5EF4-FFF2-40B4-BE49-F238E27FC236}">
                <a16:creationId xmlns:a16="http://schemas.microsoft.com/office/drawing/2014/main" id="{AB9814C4-E997-4DC1-8BC9-76C34AEC8430}"/>
              </a:ext>
            </a:extLst>
          </p:cNvPr>
          <p:cNvSpPr txBox="1"/>
          <p:nvPr/>
        </p:nvSpPr>
        <p:spPr>
          <a:xfrm>
            <a:off x="9544508" y="5266991"/>
            <a:ext cx="1048590" cy="369332"/>
          </a:xfrm>
          <a:prstGeom prst="rect">
            <a:avLst/>
          </a:prstGeom>
          <a:noFill/>
        </p:spPr>
        <p:txBody>
          <a:bodyPr wrap="square" rtlCol="0">
            <a:spAutoFit/>
          </a:bodyPr>
          <a:lstStyle/>
          <a:p>
            <a:r>
              <a:rPr lang="en-US" altLang="zh-CN" dirty="0">
                <a:solidFill>
                  <a:schemeClr val="accent6">
                    <a:lumMod val="40000"/>
                    <a:lumOff val="60000"/>
                  </a:schemeClr>
                </a:solidFill>
              </a:rPr>
              <a:t>Serializer</a:t>
            </a:r>
            <a:endParaRPr lang="en-GB" dirty="0">
              <a:solidFill>
                <a:schemeClr val="accent6">
                  <a:lumMod val="40000"/>
                  <a:lumOff val="60000"/>
                </a:schemeClr>
              </a:solidFill>
            </a:endParaRPr>
          </a:p>
        </p:txBody>
      </p:sp>
      <p:sp>
        <p:nvSpPr>
          <p:cNvPr id="37" name="文本框 36">
            <a:extLst>
              <a:ext uri="{FF2B5EF4-FFF2-40B4-BE49-F238E27FC236}">
                <a16:creationId xmlns:a16="http://schemas.microsoft.com/office/drawing/2014/main" id="{DBAEE3FC-1D47-43FE-96CB-63C3124FD881}"/>
              </a:ext>
            </a:extLst>
          </p:cNvPr>
          <p:cNvSpPr txBox="1"/>
          <p:nvPr/>
        </p:nvSpPr>
        <p:spPr>
          <a:xfrm>
            <a:off x="10815975" y="5234113"/>
            <a:ext cx="1048590" cy="369332"/>
          </a:xfrm>
          <a:prstGeom prst="rect">
            <a:avLst/>
          </a:prstGeom>
          <a:noFill/>
        </p:spPr>
        <p:txBody>
          <a:bodyPr wrap="square" rtlCol="0">
            <a:spAutoFit/>
          </a:bodyPr>
          <a:lstStyle/>
          <a:p>
            <a:r>
              <a:rPr lang="en-US" altLang="zh-CN" dirty="0">
                <a:solidFill>
                  <a:schemeClr val="accent6">
                    <a:lumMod val="40000"/>
                    <a:lumOff val="60000"/>
                  </a:schemeClr>
                </a:solidFill>
              </a:rPr>
              <a:t>Serializer</a:t>
            </a:r>
            <a:endParaRPr lang="en-GB" dirty="0">
              <a:solidFill>
                <a:schemeClr val="accent6">
                  <a:lumMod val="40000"/>
                  <a:lumOff val="60000"/>
                </a:schemeClr>
              </a:solidFill>
            </a:endParaRPr>
          </a:p>
        </p:txBody>
      </p:sp>
      <p:sp>
        <p:nvSpPr>
          <p:cNvPr id="38" name="文本框 37">
            <a:extLst>
              <a:ext uri="{FF2B5EF4-FFF2-40B4-BE49-F238E27FC236}">
                <a16:creationId xmlns:a16="http://schemas.microsoft.com/office/drawing/2014/main" id="{3C4A6E85-B051-4DAB-9B3C-55E79F3275D5}"/>
              </a:ext>
            </a:extLst>
          </p:cNvPr>
          <p:cNvSpPr txBox="1"/>
          <p:nvPr/>
        </p:nvSpPr>
        <p:spPr>
          <a:xfrm>
            <a:off x="8259380" y="4704778"/>
            <a:ext cx="1048590" cy="369332"/>
          </a:xfrm>
          <a:prstGeom prst="rect">
            <a:avLst/>
          </a:prstGeom>
          <a:noFill/>
        </p:spPr>
        <p:txBody>
          <a:bodyPr wrap="square" rtlCol="0">
            <a:spAutoFit/>
          </a:bodyPr>
          <a:lstStyle/>
          <a:p>
            <a:r>
              <a:rPr lang="en-US" altLang="zh-CN" dirty="0">
                <a:solidFill>
                  <a:schemeClr val="accent6">
                    <a:lumMod val="40000"/>
                    <a:lumOff val="60000"/>
                  </a:schemeClr>
                </a:solidFill>
              </a:rPr>
              <a:t>ViewSet</a:t>
            </a:r>
            <a:endParaRPr lang="en-GB" dirty="0">
              <a:solidFill>
                <a:schemeClr val="accent6">
                  <a:lumMod val="40000"/>
                  <a:lumOff val="60000"/>
                </a:schemeClr>
              </a:solidFill>
            </a:endParaRPr>
          </a:p>
        </p:txBody>
      </p:sp>
      <p:sp>
        <p:nvSpPr>
          <p:cNvPr id="39" name="文本框 38">
            <a:extLst>
              <a:ext uri="{FF2B5EF4-FFF2-40B4-BE49-F238E27FC236}">
                <a16:creationId xmlns:a16="http://schemas.microsoft.com/office/drawing/2014/main" id="{C2D463A8-B241-400C-AED3-E58A04E7267E}"/>
              </a:ext>
            </a:extLst>
          </p:cNvPr>
          <p:cNvSpPr txBox="1"/>
          <p:nvPr/>
        </p:nvSpPr>
        <p:spPr>
          <a:xfrm>
            <a:off x="9637738" y="4708859"/>
            <a:ext cx="1048590" cy="369332"/>
          </a:xfrm>
          <a:prstGeom prst="rect">
            <a:avLst/>
          </a:prstGeom>
          <a:noFill/>
        </p:spPr>
        <p:txBody>
          <a:bodyPr wrap="square" rtlCol="0">
            <a:spAutoFit/>
          </a:bodyPr>
          <a:lstStyle/>
          <a:p>
            <a:r>
              <a:rPr lang="en-US" altLang="zh-CN" dirty="0">
                <a:solidFill>
                  <a:schemeClr val="accent6">
                    <a:lumMod val="40000"/>
                    <a:lumOff val="60000"/>
                  </a:schemeClr>
                </a:solidFill>
              </a:rPr>
              <a:t>ViewSet</a:t>
            </a:r>
            <a:endParaRPr lang="en-GB" dirty="0">
              <a:solidFill>
                <a:schemeClr val="accent6">
                  <a:lumMod val="40000"/>
                  <a:lumOff val="60000"/>
                </a:schemeClr>
              </a:solidFill>
            </a:endParaRPr>
          </a:p>
        </p:txBody>
      </p:sp>
      <p:sp>
        <p:nvSpPr>
          <p:cNvPr id="40" name="文本框 39">
            <a:extLst>
              <a:ext uri="{FF2B5EF4-FFF2-40B4-BE49-F238E27FC236}">
                <a16:creationId xmlns:a16="http://schemas.microsoft.com/office/drawing/2014/main" id="{8C565223-F3C3-4087-9D9D-826E2F3AD982}"/>
              </a:ext>
            </a:extLst>
          </p:cNvPr>
          <p:cNvSpPr txBox="1"/>
          <p:nvPr/>
        </p:nvSpPr>
        <p:spPr>
          <a:xfrm>
            <a:off x="10866901" y="4708859"/>
            <a:ext cx="1048590" cy="369332"/>
          </a:xfrm>
          <a:prstGeom prst="rect">
            <a:avLst/>
          </a:prstGeom>
          <a:noFill/>
        </p:spPr>
        <p:txBody>
          <a:bodyPr wrap="square" rtlCol="0">
            <a:spAutoFit/>
          </a:bodyPr>
          <a:lstStyle/>
          <a:p>
            <a:r>
              <a:rPr lang="en-US" altLang="zh-CN" dirty="0">
                <a:solidFill>
                  <a:schemeClr val="accent6">
                    <a:lumMod val="40000"/>
                    <a:lumOff val="60000"/>
                  </a:schemeClr>
                </a:solidFill>
              </a:rPr>
              <a:t>ViewSet</a:t>
            </a:r>
            <a:endParaRPr lang="en-GB" dirty="0">
              <a:solidFill>
                <a:schemeClr val="accent6">
                  <a:lumMod val="40000"/>
                  <a:lumOff val="60000"/>
                </a:schemeClr>
              </a:solidFill>
            </a:endParaRPr>
          </a:p>
        </p:txBody>
      </p:sp>
      <p:sp>
        <p:nvSpPr>
          <p:cNvPr id="41" name="矩形 40">
            <a:extLst>
              <a:ext uri="{FF2B5EF4-FFF2-40B4-BE49-F238E27FC236}">
                <a16:creationId xmlns:a16="http://schemas.microsoft.com/office/drawing/2014/main" id="{B605FB19-F7D8-4FDF-952D-AAD3D1A62060}"/>
              </a:ext>
            </a:extLst>
          </p:cNvPr>
          <p:cNvSpPr/>
          <p:nvPr/>
        </p:nvSpPr>
        <p:spPr>
          <a:xfrm>
            <a:off x="8091447" y="6412638"/>
            <a:ext cx="4017989" cy="369332"/>
          </a:xfrm>
          <a:prstGeom prst="rect">
            <a:avLst/>
          </a:prstGeom>
          <a:noFill/>
          <a:ln w="28575">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文本框 41">
            <a:extLst>
              <a:ext uri="{FF2B5EF4-FFF2-40B4-BE49-F238E27FC236}">
                <a16:creationId xmlns:a16="http://schemas.microsoft.com/office/drawing/2014/main" id="{3E0C0C17-7B78-40E4-BE82-5A129C63751D}"/>
              </a:ext>
            </a:extLst>
          </p:cNvPr>
          <p:cNvSpPr txBox="1"/>
          <p:nvPr/>
        </p:nvSpPr>
        <p:spPr>
          <a:xfrm>
            <a:off x="9224310" y="6419472"/>
            <a:ext cx="1831772" cy="369332"/>
          </a:xfrm>
          <a:prstGeom prst="rect">
            <a:avLst/>
          </a:prstGeom>
          <a:noFill/>
        </p:spPr>
        <p:txBody>
          <a:bodyPr wrap="square" rtlCol="0">
            <a:spAutoFit/>
          </a:bodyPr>
          <a:lstStyle/>
          <a:p>
            <a:r>
              <a:rPr lang="en-US" altLang="zh-CN" dirty="0">
                <a:solidFill>
                  <a:srgbClr val="7030A0"/>
                </a:solidFill>
              </a:rPr>
              <a:t>SQLite </a:t>
            </a:r>
            <a:r>
              <a:rPr lang="zh-CN" altLang="en-US" dirty="0">
                <a:solidFill>
                  <a:srgbClr val="7030A0"/>
                </a:solidFill>
              </a:rPr>
              <a:t>数据库</a:t>
            </a:r>
            <a:endParaRPr lang="en-GB" dirty="0">
              <a:solidFill>
                <a:srgbClr val="7030A0"/>
              </a:solidFill>
            </a:endParaRPr>
          </a:p>
        </p:txBody>
      </p:sp>
      <p:sp>
        <p:nvSpPr>
          <p:cNvPr id="46" name="文本框 45">
            <a:extLst>
              <a:ext uri="{FF2B5EF4-FFF2-40B4-BE49-F238E27FC236}">
                <a16:creationId xmlns:a16="http://schemas.microsoft.com/office/drawing/2014/main" id="{6409F49D-994B-4410-894F-88FAF367760D}"/>
              </a:ext>
            </a:extLst>
          </p:cNvPr>
          <p:cNvSpPr txBox="1"/>
          <p:nvPr/>
        </p:nvSpPr>
        <p:spPr>
          <a:xfrm>
            <a:off x="5969516" y="4179921"/>
            <a:ext cx="911788" cy="369332"/>
          </a:xfrm>
          <a:prstGeom prst="rect">
            <a:avLst/>
          </a:prstGeom>
          <a:noFill/>
        </p:spPr>
        <p:txBody>
          <a:bodyPr wrap="square" rtlCol="0">
            <a:spAutoFit/>
          </a:bodyPr>
          <a:lstStyle/>
          <a:p>
            <a:r>
              <a:rPr lang="en-GB" dirty="0">
                <a:solidFill>
                  <a:srgbClr val="0070C0"/>
                </a:solidFill>
              </a:rPr>
              <a:t>URLS</a:t>
            </a:r>
          </a:p>
        </p:txBody>
      </p:sp>
      <p:cxnSp>
        <p:nvCxnSpPr>
          <p:cNvPr id="47" name="直接连接符 46">
            <a:extLst>
              <a:ext uri="{FF2B5EF4-FFF2-40B4-BE49-F238E27FC236}">
                <a16:creationId xmlns:a16="http://schemas.microsoft.com/office/drawing/2014/main" id="{571BFA83-F3A8-444D-85AD-AFE25BB7F516}"/>
              </a:ext>
            </a:extLst>
          </p:cNvPr>
          <p:cNvCxnSpPr>
            <a:cxnSpLocks/>
          </p:cNvCxnSpPr>
          <p:nvPr/>
        </p:nvCxnSpPr>
        <p:spPr>
          <a:xfrm>
            <a:off x="8776138" y="3723708"/>
            <a:ext cx="0" cy="463760"/>
          </a:xfrm>
          <a:prstGeom prst="line">
            <a:avLst/>
          </a:prstGeom>
          <a:noFill/>
          <a:ln w="28575">
            <a:solidFill>
              <a:schemeClr val="accent4">
                <a:lumMod val="75000"/>
              </a:schemeClr>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FFEFA352-5281-47D1-8666-DEC3A463F243}"/>
              </a:ext>
            </a:extLst>
          </p:cNvPr>
          <p:cNvCxnSpPr>
            <a:cxnSpLocks/>
          </p:cNvCxnSpPr>
          <p:nvPr/>
        </p:nvCxnSpPr>
        <p:spPr>
          <a:xfrm>
            <a:off x="9974317" y="3665067"/>
            <a:ext cx="0" cy="483073"/>
          </a:xfrm>
          <a:prstGeom prst="line">
            <a:avLst/>
          </a:prstGeom>
          <a:noFill/>
          <a:ln w="28575">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a:extLst>
              <a:ext uri="{FF2B5EF4-FFF2-40B4-BE49-F238E27FC236}">
                <a16:creationId xmlns:a16="http://schemas.microsoft.com/office/drawing/2014/main" id="{C065A3DA-1C96-40A1-9DE1-4171CFDF7E03}"/>
              </a:ext>
            </a:extLst>
          </p:cNvPr>
          <p:cNvCxnSpPr>
            <a:cxnSpLocks/>
          </p:cNvCxnSpPr>
          <p:nvPr/>
        </p:nvCxnSpPr>
        <p:spPr>
          <a:xfrm>
            <a:off x="11277600" y="3684731"/>
            <a:ext cx="0" cy="510198"/>
          </a:xfrm>
          <a:prstGeom prst="line">
            <a:avLst/>
          </a:prstGeom>
          <a:noFill/>
          <a:ln w="285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9">
            <a:extLst>
              <a:ext uri="{FF2B5EF4-FFF2-40B4-BE49-F238E27FC236}">
                <a16:creationId xmlns:a16="http://schemas.microsoft.com/office/drawing/2014/main" id="{8DCC59D4-AA58-4B57-9D13-13C70759463B}"/>
              </a:ext>
            </a:extLst>
          </p:cNvPr>
          <p:cNvCxnSpPr>
            <a:cxnSpLocks/>
          </p:cNvCxnSpPr>
          <p:nvPr/>
        </p:nvCxnSpPr>
        <p:spPr>
          <a:xfrm flipV="1">
            <a:off x="6237280" y="3645503"/>
            <a:ext cx="5013004" cy="89213"/>
          </a:xfrm>
          <a:prstGeom prst="line">
            <a:avLst/>
          </a:prstGeom>
          <a:ln w="28575">
            <a:solidFill>
              <a:schemeClr val="bg2">
                <a:lumMod val="90000"/>
              </a:schemeClr>
            </a:solidFill>
            <a:prstDash val="solid"/>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951B7D13-D77E-4851-99A0-F8FD03B5520E}"/>
              </a:ext>
            </a:extLst>
          </p:cNvPr>
          <p:cNvCxnSpPr>
            <a:cxnSpLocks/>
          </p:cNvCxnSpPr>
          <p:nvPr/>
        </p:nvCxnSpPr>
        <p:spPr>
          <a:xfrm flipV="1">
            <a:off x="2627948" y="3961906"/>
            <a:ext cx="14345" cy="175113"/>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FC03381A-F4B8-4ED8-A1B9-FEC950C9EB85}"/>
              </a:ext>
            </a:extLst>
          </p:cNvPr>
          <p:cNvSpPr/>
          <p:nvPr/>
        </p:nvSpPr>
        <p:spPr>
          <a:xfrm>
            <a:off x="9634213" y="2709500"/>
            <a:ext cx="2452683" cy="507119"/>
          </a:xfrm>
          <a:prstGeom prst="rect">
            <a:avLst/>
          </a:prstGeom>
          <a:no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文本框 52">
            <a:extLst>
              <a:ext uri="{FF2B5EF4-FFF2-40B4-BE49-F238E27FC236}">
                <a16:creationId xmlns:a16="http://schemas.microsoft.com/office/drawing/2014/main" id="{04D8EDFF-33FD-44DF-A2CF-5E848543C5D6}"/>
              </a:ext>
            </a:extLst>
          </p:cNvPr>
          <p:cNvSpPr txBox="1"/>
          <p:nvPr/>
        </p:nvSpPr>
        <p:spPr>
          <a:xfrm>
            <a:off x="9794500" y="2783212"/>
            <a:ext cx="2354028" cy="369332"/>
          </a:xfrm>
          <a:prstGeom prst="rect">
            <a:avLst/>
          </a:prstGeom>
          <a:noFill/>
        </p:spPr>
        <p:txBody>
          <a:bodyPr wrap="square" rtlCol="0">
            <a:spAutoFit/>
          </a:bodyPr>
          <a:lstStyle/>
          <a:p>
            <a:r>
              <a:rPr lang="en-US" altLang="zh-CN" dirty="0">
                <a:solidFill>
                  <a:schemeClr val="accent2">
                    <a:lumMod val="75000"/>
                  </a:schemeClr>
                </a:solidFill>
              </a:rPr>
              <a:t>FCOS </a:t>
            </a:r>
            <a:r>
              <a:rPr lang="zh-CN" altLang="en-US" dirty="0">
                <a:solidFill>
                  <a:schemeClr val="accent2">
                    <a:lumMod val="75000"/>
                  </a:schemeClr>
                </a:solidFill>
              </a:rPr>
              <a:t>目标检测模型</a:t>
            </a:r>
            <a:endParaRPr lang="en-GB" dirty="0">
              <a:solidFill>
                <a:schemeClr val="accent2">
                  <a:lumMod val="75000"/>
                </a:schemeClr>
              </a:solidFill>
            </a:endParaRPr>
          </a:p>
        </p:txBody>
      </p:sp>
      <p:cxnSp>
        <p:nvCxnSpPr>
          <p:cNvPr id="54" name="直接箭头连接符 53">
            <a:extLst>
              <a:ext uri="{FF2B5EF4-FFF2-40B4-BE49-F238E27FC236}">
                <a16:creationId xmlns:a16="http://schemas.microsoft.com/office/drawing/2014/main" id="{F407FA9E-D102-4B4C-BCDE-7C9C832C99DD}"/>
              </a:ext>
            </a:extLst>
          </p:cNvPr>
          <p:cNvCxnSpPr>
            <a:cxnSpLocks/>
          </p:cNvCxnSpPr>
          <p:nvPr/>
        </p:nvCxnSpPr>
        <p:spPr>
          <a:xfrm flipH="1" flipV="1">
            <a:off x="4847303" y="3117336"/>
            <a:ext cx="4790435" cy="31484"/>
          </a:xfrm>
          <a:prstGeom prst="straightConnector1">
            <a:avLst/>
          </a:prstGeom>
          <a:ln w="28575">
            <a:solidFill>
              <a:schemeClr val="accent2">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B3EB472-D5AD-4FF7-828B-3C9805938F7E}"/>
              </a:ext>
            </a:extLst>
          </p:cNvPr>
          <p:cNvSpPr txBox="1"/>
          <p:nvPr/>
        </p:nvSpPr>
        <p:spPr>
          <a:xfrm>
            <a:off x="7760941" y="3092682"/>
            <a:ext cx="1794891" cy="369332"/>
          </a:xfrm>
          <a:prstGeom prst="rect">
            <a:avLst/>
          </a:prstGeom>
          <a:noFill/>
        </p:spPr>
        <p:txBody>
          <a:bodyPr wrap="square" rtlCol="0">
            <a:spAutoFit/>
          </a:bodyPr>
          <a:lstStyle/>
          <a:p>
            <a:r>
              <a:rPr lang="zh-CN" altLang="en-US" dirty="0">
                <a:solidFill>
                  <a:schemeClr val="accent2">
                    <a:lumMod val="75000"/>
                  </a:schemeClr>
                </a:solidFill>
              </a:rPr>
              <a:t>目标边界框检测</a:t>
            </a:r>
            <a:endParaRPr lang="en-GB" dirty="0">
              <a:solidFill>
                <a:schemeClr val="accent2">
                  <a:lumMod val="75000"/>
                </a:schemeClr>
              </a:solidFill>
            </a:endParaRPr>
          </a:p>
        </p:txBody>
      </p:sp>
      <p:sp>
        <p:nvSpPr>
          <p:cNvPr id="56" name="文本框 55">
            <a:extLst>
              <a:ext uri="{FF2B5EF4-FFF2-40B4-BE49-F238E27FC236}">
                <a16:creationId xmlns:a16="http://schemas.microsoft.com/office/drawing/2014/main" id="{B42C15FA-365F-4F4E-969A-C8E7A3876B26}"/>
              </a:ext>
            </a:extLst>
          </p:cNvPr>
          <p:cNvSpPr txBox="1"/>
          <p:nvPr/>
        </p:nvSpPr>
        <p:spPr>
          <a:xfrm>
            <a:off x="8258242" y="1598102"/>
            <a:ext cx="1797269" cy="369332"/>
          </a:xfrm>
          <a:prstGeom prst="rect">
            <a:avLst/>
          </a:prstGeom>
          <a:noFill/>
        </p:spPr>
        <p:txBody>
          <a:bodyPr wrap="square" rtlCol="0">
            <a:spAutoFit/>
          </a:bodyPr>
          <a:lstStyle/>
          <a:p>
            <a:r>
              <a:rPr lang="zh-CN" altLang="en-US" dirty="0">
                <a:solidFill>
                  <a:srgbClr val="00B050"/>
                </a:solidFill>
              </a:rPr>
              <a:t>答案：</a:t>
            </a:r>
            <a:r>
              <a:rPr lang="en-US" altLang="zh-CN" dirty="0">
                <a:solidFill>
                  <a:srgbClr val="00B050"/>
                </a:solidFill>
              </a:rPr>
              <a:t>batting</a:t>
            </a:r>
            <a:endParaRPr lang="en-GB" dirty="0">
              <a:solidFill>
                <a:srgbClr val="00B050"/>
              </a:solidFill>
            </a:endParaRPr>
          </a:p>
        </p:txBody>
      </p:sp>
      <p:sp>
        <p:nvSpPr>
          <p:cNvPr id="57" name="文本框 56">
            <a:extLst>
              <a:ext uri="{FF2B5EF4-FFF2-40B4-BE49-F238E27FC236}">
                <a16:creationId xmlns:a16="http://schemas.microsoft.com/office/drawing/2014/main" id="{7BFF5E38-F193-46B0-9832-320884966F89}"/>
              </a:ext>
            </a:extLst>
          </p:cNvPr>
          <p:cNvSpPr txBox="1"/>
          <p:nvPr/>
        </p:nvSpPr>
        <p:spPr>
          <a:xfrm>
            <a:off x="5203480" y="1120177"/>
            <a:ext cx="2724347" cy="369332"/>
          </a:xfrm>
          <a:prstGeom prst="rect">
            <a:avLst/>
          </a:prstGeom>
          <a:noFill/>
        </p:spPr>
        <p:txBody>
          <a:bodyPr wrap="square" rtlCol="0">
            <a:spAutoFit/>
          </a:bodyPr>
          <a:lstStyle/>
          <a:p>
            <a:r>
              <a:rPr lang="zh-CN" altLang="en-US" dirty="0">
                <a:solidFill>
                  <a:srgbClr val="92D050"/>
                </a:solidFill>
              </a:rPr>
              <a:t>一阶段指称表达理解输出</a:t>
            </a:r>
            <a:endParaRPr lang="en-GB" dirty="0">
              <a:solidFill>
                <a:srgbClr val="92D050"/>
              </a:solidFill>
            </a:endParaRPr>
          </a:p>
        </p:txBody>
      </p:sp>
      <p:sp>
        <p:nvSpPr>
          <p:cNvPr id="58" name="文本框 57">
            <a:extLst>
              <a:ext uri="{FF2B5EF4-FFF2-40B4-BE49-F238E27FC236}">
                <a16:creationId xmlns:a16="http://schemas.microsoft.com/office/drawing/2014/main" id="{5CAA8EA4-9E33-43B0-B8DC-DF4F29318F58}"/>
              </a:ext>
            </a:extLst>
          </p:cNvPr>
          <p:cNvSpPr txBox="1"/>
          <p:nvPr/>
        </p:nvSpPr>
        <p:spPr>
          <a:xfrm>
            <a:off x="8028428" y="1099369"/>
            <a:ext cx="2256114" cy="369332"/>
          </a:xfrm>
          <a:prstGeom prst="rect">
            <a:avLst/>
          </a:prstGeom>
          <a:noFill/>
        </p:spPr>
        <p:txBody>
          <a:bodyPr wrap="square" rtlCol="0">
            <a:spAutoFit/>
          </a:bodyPr>
          <a:lstStyle/>
          <a:p>
            <a:r>
              <a:rPr lang="zh-CN" altLang="en-US" dirty="0">
                <a:solidFill>
                  <a:srgbClr val="00B050"/>
                </a:solidFill>
              </a:rPr>
              <a:t>二阶段视觉问答输出</a:t>
            </a:r>
            <a:endParaRPr lang="en-GB" dirty="0">
              <a:solidFill>
                <a:srgbClr val="00B050"/>
              </a:solidFill>
            </a:endParaRPr>
          </a:p>
        </p:txBody>
      </p:sp>
      <p:sp>
        <p:nvSpPr>
          <p:cNvPr id="59" name="矩形 58">
            <a:extLst>
              <a:ext uri="{FF2B5EF4-FFF2-40B4-BE49-F238E27FC236}">
                <a16:creationId xmlns:a16="http://schemas.microsoft.com/office/drawing/2014/main" id="{5B3F24FA-04C5-48BF-B05D-F5FC174F6EB5}"/>
              </a:ext>
            </a:extLst>
          </p:cNvPr>
          <p:cNvSpPr/>
          <p:nvPr/>
        </p:nvSpPr>
        <p:spPr>
          <a:xfrm>
            <a:off x="5764812" y="2081475"/>
            <a:ext cx="260042" cy="99302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2" name="图片 61">
            <a:extLst>
              <a:ext uri="{FF2B5EF4-FFF2-40B4-BE49-F238E27FC236}">
                <a16:creationId xmlns:a16="http://schemas.microsoft.com/office/drawing/2014/main" id="{4E05587B-FB6B-4BCF-9125-481F48AA7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480" y="1522778"/>
            <a:ext cx="2609094" cy="1557603"/>
          </a:xfrm>
          <a:prstGeom prst="rect">
            <a:avLst/>
          </a:prstGeom>
        </p:spPr>
      </p:pic>
      <p:cxnSp>
        <p:nvCxnSpPr>
          <p:cNvPr id="60" name="直接连接符 59">
            <a:extLst>
              <a:ext uri="{FF2B5EF4-FFF2-40B4-BE49-F238E27FC236}">
                <a16:creationId xmlns:a16="http://schemas.microsoft.com/office/drawing/2014/main" id="{E1514A9E-5542-4E77-8BAB-A8FE84D07C1C}"/>
              </a:ext>
            </a:extLst>
          </p:cNvPr>
          <p:cNvCxnSpPr>
            <a:cxnSpLocks/>
          </p:cNvCxnSpPr>
          <p:nvPr/>
        </p:nvCxnSpPr>
        <p:spPr>
          <a:xfrm flipV="1">
            <a:off x="2627948" y="4148140"/>
            <a:ext cx="3636649" cy="18501"/>
          </a:xfrm>
          <a:prstGeom prst="line">
            <a:avLst/>
          </a:prstGeom>
          <a:ln w="28575">
            <a:solidFill>
              <a:schemeClr val="bg2">
                <a:lumMod val="90000"/>
              </a:schemeClr>
            </a:solidFill>
            <a:prstDash val="solid"/>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E3ACE0A7-4C9F-4587-B810-97E040B41B7E}"/>
              </a:ext>
            </a:extLst>
          </p:cNvPr>
          <p:cNvCxnSpPr>
            <a:cxnSpLocks/>
          </p:cNvCxnSpPr>
          <p:nvPr/>
        </p:nvCxnSpPr>
        <p:spPr>
          <a:xfrm flipV="1">
            <a:off x="6243938" y="3751496"/>
            <a:ext cx="1" cy="359689"/>
          </a:xfrm>
          <a:prstGeom prst="line">
            <a:avLst/>
          </a:prstGeom>
          <a:ln w="28575">
            <a:solidFill>
              <a:schemeClr val="bg2">
                <a:lumMod val="90000"/>
              </a:schemeClr>
            </a:solidFill>
            <a:prstDash val="solid"/>
          </a:ln>
        </p:spPr>
        <p:style>
          <a:lnRef idx="1">
            <a:schemeClr val="dk1"/>
          </a:lnRef>
          <a:fillRef idx="0">
            <a:schemeClr val="dk1"/>
          </a:fillRef>
          <a:effectRef idx="0">
            <a:schemeClr val="dk1"/>
          </a:effectRef>
          <a:fontRef idx="minor">
            <a:schemeClr val="tx1"/>
          </a:fontRef>
        </p:style>
      </p:cxnSp>
      <p:sp>
        <p:nvSpPr>
          <p:cNvPr id="70" name="任意多边形: 形状 69">
            <a:extLst>
              <a:ext uri="{FF2B5EF4-FFF2-40B4-BE49-F238E27FC236}">
                <a16:creationId xmlns:a16="http://schemas.microsoft.com/office/drawing/2014/main" id="{4F447FC5-87CB-4533-9A33-9263719EDFCE}"/>
              </a:ext>
            </a:extLst>
          </p:cNvPr>
          <p:cNvSpPr/>
          <p:nvPr/>
        </p:nvSpPr>
        <p:spPr>
          <a:xfrm>
            <a:off x="2015613" y="3959632"/>
            <a:ext cx="6440129" cy="632033"/>
          </a:xfrm>
          <a:custGeom>
            <a:avLst/>
            <a:gdLst>
              <a:gd name="connsiteX0" fmla="*/ 6440129 w 6440129"/>
              <a:gd name="connsiteY0" fmla="*/ 445220 h 632033"/>
              <a:gd name="connsiteX1" fmla="*/ 3942735 w 6440129"/>
              <a:gd name="connsiteY1" fmla="*/ 2768 h 632033"/>
              <a:gd name="connsiteX2" fmla="*/ 0 w 6440129"/>
              <a:gd name="connsiteY2" fmla="*/ 632033 h 632033"/>
            </a:gdLst>
            <a:ahLst/>
            <a:cxnLst>
              <a:cxn ang="0">
                <a:pos x="connsiteX0" y="connsiteY0"/>
              </a:cxn>
              <a:cxn ang="0">
                <a:pos x="connsiteX1" y="connsiteY1"/>
              </a:cxn>
              <a:cxn ang="0">
                <a:pos x="connsiteX2" y="connsiteY2"/>
              </a:cxn>
            </a:cxnLst>
            <a:rect l="l" t="t" r="r" b="b"/>
            <a:pathLst>
              <a:path w="6440129" h="632033">
                <a:moveTo>
                  <a:pt x="6440129" y="445220"/>
                </a:moveTo>
                <a:cubicBezTo>
                  <a:pt x="5728109" y="208426"/>
                  <a:pt x="5016090" y="-28368"/>
                  <a:pt x="3942735" y="2768"/>
                </a:cubicBezTo>
                <a:cubicBezTo>
                  <a:pt x="2869380" y="33903"/>
                  <a:pt x="1434690" y="332968"/>
                  <a:pt x="0" y="632033"/>
                </a:cubicBezTo>
              </a:path>
            </a:pathLst>
          </a:custGeom>
          <a:noFill/>
          <a:ln w="28575">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任意多边形: 形状 70">
            <a:extLst>
              <a:ext uri="{FF2B5EF4-FFF2-40B4-BE49-F238E27FC236}">
                <a16:creationId xmlns:a16="http://schemas.microsoft.com/office/drawing/2014/main" id="{F1E4C56B-4CE5-4B2F-8035-6749F6889121}"/>
              </a:ext>
            </a:extLst>
          </p:cNvPr>
          <p:cNvSpPr/>
          <p:nvPr/>
        </p:nvSpPr>
        <p:spPr>
          <a:xfrm>
            <a:off x="4925961" y="3809990"/>
            <a:ext cx="4955458" cy="1214294"/>
          </a:xfrm>
          <a:custGeom>
            <a:avLst/>
            <a:gdLst>
              <a:gd name="connsiteX0" fmla="*/ 4955458 w 4955458"/>
              <a:gd name="connsiteY0" fmla="*/ 653855 h 1214294"/>
              <a:gd name="connsiteX1" fmla="*/ 1927123 w 4955458"/>
              <a:gd name="connsiteY1" fmla="*/ 14758 h 1214294"/>
              <a:gd name="connsiteX2" fmla="*/ 0 w 4955458"/>
              <a:gd name="connsiteY2" fmla="*/ 1214294 h 1214294"/>
            </a:gdLst>
            <a:ahLst/>
            <a:cxnLst>
              <a:cxn ang="0">
                <a:pos x="connsiteX0" y="connsiteY0"/>
              </a:cxn>
              <a:cxn ang="0">
                <a:pos x="connsiteX1" y="connsiteY1"/>
              </a:cxn>
              <a:cxn ang="0">
                <a:pos x="connsiteX2" y="connsiteY2"/>
              </a:cxn>
            </a:cxnLst>
            <a:rect l="l" t="t" r="r" b="b"/>
            <a:pathLst>
              <a:path w="4955458" h="1214294">
                <a:moveTo>
                  <a:pt x="4955458" y="653855"/>
                </a:moveTo>
                <a:cubicBezTo>
                  <a:pt x="3854245" y="287603"/>
                  <a:pt x="2753033" y="-78648"/>
                  <a:pt x="1927123" y="14758"/>
                </a:cubicBezTo>
                <a:cubicBezTo>
                  <a:pt x="1101213" y="108164"/>
                  <a:pt x="550606" y="661229"/>
                  <a:pt x="0" y="1214294"/>
                </a:cubicBezTo>
              </a:path>
            </a:pathLst>
          </a:custGeom>
          <a:noFill/>
          <a:ln w="28575">
            <a:solidFill>
              <a:srgbClr val="FF0000"/>
            </a:solidFill>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任意多边形: 形状 71">
            <a:extLst>
              <a:ext uri="{FF2B5EF4-FFF2-40B4-BE49-F238E27FC236}">
                <a16:creationId xmlns:a16="http://schemas.microsoft.com/office/drawing/2014/main" id="{360744EF-54D8-4267-972A-A6AE1DB3D4BA}"/>
              </a:ext>
            </a:extLst>
          </p:cNvPr>
          <p:cNvSpPr/>
          <p:nvPr/>
        </p:nvSpPr>
        <p:spPr>
          <a:xfrm>
            <a:off x="4955458" y="3645877"/>
            <a:ext cx="6115665" cy="2440291"/>
          </a:xfrm>
          <a:custGeom>
            <a:avLst/>
            <a:gdLst>
              <a:gd name="connsiteX0" fmla="*/ 6115665 w 6115665"/>
              <a:gd name="connsiteY0" fmla="*/ 778639 h 2440291"/>
              <a:gd name="connsiteX1" fmla="*/ 2939845 w 6115665"/>
              <a:gd name="connsiteY1" fmla="*/ 80549 h 2440291"/>
              <a:gd name="connsiteX2" fmla="*/ 0 w 6115665"/>
              <a:gd name="connsiteY2" fmla="*/ 2440291 h 2440291"/>
            </a:gdLst>
            <a:ahLst/>
            <a:cxnLst>
              <a:cxn ang="0">
                <a:pos x="connsiteX0" y="connsiteY0"/>
              </a:cxn>
              <a:cxn ang="0">
                <a:pos x="connsiteX1" y="connsiteY1"/>
              </a:cxn>
              <a:cxn ang="0">
                <a:pos x="connsiteX2" y="connsiteY2"/>
              </a:cxn>
            </a:cxnLst>
            <a:rect l="l" t="t" r="r" b="b"/>
            <a:pathLst>
              <a:path w="6115665" h="2440291">
                <a:moveTo>
                  <a:pt x="6115665" y="778639"/>
                </a:moveTo>
                <a:cubicBezTo>
                  <a:pt x="5037393" y="291123"/>
                  <a:pt x="3959122" y="-196393"/>
                  <a:pt x="2939845" y="80549"/>
                </a:cubicBezTo>
                <a:cubicBezTo>
                  <a:pt x="1920568" y="357491"/>
                  <a:pt x="960284" y="1398891"/>
                  <a:pt x="0" y="2440291"/>
                </a:cubicBezTo>
              </a:path>
            </a:pathLst>
          </a:custGeom>
          <a:noFill/>
          <a:ln w="28575">
            <a:solidFill>
              <a:srgbClr val="00B050"/>
            </a:solidFill>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任意多边形: 形状 74">
            <a:extLst>
              <a:ext uri="{FF2B5EF4-FFF2-40B4-BE49-F238E27FC236}">
                <a16:creationId xmlns:a16="http://schemas.microsoft.com/office/drawing/2014/main" id="{2AEB7BE5-68E2-48C4-8DC6-D370F801959C}"/>
              </a:ext>
            </a:extLst>
          </p:cNvPr>
          <p:cNvSpPr/>
          <p:nvPr/>
        </p:nvSpPr>
        <p:spPr>
          <a:xfrm>
            <a:off x="2163097" y="78682"/>
            <a:ext cx="7020232" cy="1848441"/>
          </a:xfrm>
          <a:custGeom>
            <a:avLst/>
            <a:gdLst>
              <a:gd name="connsiteX0" fmla="*/ 0 w 7020232"/>
              <a:gd name="connsiteY0" fmla="*/ 1848441 h 1848441"/>
              <a:gd name="connsiteX1" fmla="*/ 3687097 w 7020232"/>
              <a:gd name="connsiteY1" fmla="*/ 19641 h 1848441"/>
              <a:gd name="connsiteX2" fmla="*/ 7020232 w 7020232"/>
              <a:gd name="connsiteY2" fmla="*/ 1042195 h 1848441"/>
            </a:gdLst>
            <a:ahLst/>
            <a:cxnLst>
              <a:cxn ang="0">
                <a:pos x="connsiteX0" y="connsiteY0"/>
              </a:cxn>
              <a:cxn ang="0">
                <a:pos x="connsiteX1" y="connsiteY1"/>
              </a:cxn>
              <a:cxn ang="0">
                <a:pos x="connsiteX2" y="connsiteY2"/>
              </a:cxn>
            </a:cxnLst>
            <a:rect l="l" t="t" r="r" b="b"/>
            <a:pathLst>
              <a:path w="7020232" h="1848441">
                <a:moveTo>
                  <a:pt x="0" y="1848441"/>
                </a:moveTo>
                <a:cubicBezTo>
                  <a:pt x="1258529" y="1001228"/>
                  <a:pt x="2517058" y="154015"/>
                  <a:pt x="3687097" y="19641"/>
                </a:cubicBezTo>
                <a:cubicBezTo>
                  <a:pt x="4857136" y="-114733"/>
                  <a:pt x="5938684" y="463731"/>
                  <a:pt x="7020232" y="1042195"/>
                </a:cubicBezTo>
              </a:path>
            </a:pathLst>
          </a:custGeom>
          <a:noFill/>
          <a:ln w="28575">
            <a:solidFill>
              <a:srgbClr val="00B05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任意多边形: 形状 75">
            <a:extLst>
              <a:ext uri="{FF2B5EF4-FFF2-40B4-BE49-F238E27FC236}">
                <a16:creationId xmlns:a16="http://schemas.microsoft.com/office/drawing/2014/main" id="{A68B76B6-AD59-4147-94F1-DD354EC35232}"/>
              </a:ext>
            </a:extLst>
          </p:cNvPr>
          <p:cNvSpPr/>
          <p:nvPr/>
        </p:nvSpPr>
        <p:spPr>
          <a:xfrm>
            <a:off x="3500284" y="648810"/>
            <a:ext cx="3057832" cy="1268480"/>
          </a:xfrm>
          <a:custGeom>
            <a:avLst/>
            <a:gdLst>
              <a:gd name="connsiteX0" fmla="*/ 0 w 3057832"/>
              <a:gd name="connsiteY0" fmla="*/ 1268480 h 1268480"/>
              <a:gd name="connsiteX1" fmla="*/ 2418735 w 3057832"/>
              <a:gd name="connsiteY1" fmla="*/ 39448 h 1268480"/>
              <a:gd name="connsiteX2" fmla="*/ 3057832 w 3057832"/>
              <a:gd name="connsiteY2" fmla="*/ 422906 h 1268480"/>
            </a:gdLst>
            <a:ahLst/>
            <a:cxnLst>
              <a:cxn ang="0">
                <a:pos x="connsiteX0" y="connsiteY0"/>
              </a:cxn>
              <a:cxn ang="0">
                <a:pos x="connsiteX1" y="connsiteY1"/>
              </a:cxn>
              <a:cxn ang="0">
                <a:pos x="connsiteX2" y="connsiteY2"/>
              </a:cxn>
            </a:cxnLst>
            <a:rect l="l" t="t" r="r" b="b"/>
            <a:pathLst>
              <a:path w="3057832" h="1268480">
                <a:moveTo>
                  <a:pt x="0" y="1268480"/>
                </a:moveTo>
                <a:cubicBezTo>
                  <a:pt x="954548" y="724428"/>
                  <a:pt x="1909096" y="180377"/>
                  <a:pt x="2418735" y="39448"/>
                </a:cubicBezTo>
                <a:cubicBezTo>
                  <a:pt x="2928374" y="-101481"/>
                  <a:pt x="2993103" y="160712"/>
                  <a:pt x="3057832" y="422906"/>
                </a:cubicBezTo>
              </a:path>
            </a:pathLst>
          </a:custGeom>
          <a:noFill/>
          <a:ln w="28575">
            <a:solidFill>
              <a:srgbClr val="92D05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直接连接符 84">
            <a:extLst>
              <a:ext uri="{FF2B5EF4-FFF2-40B4-BE49-F238E27FC236}">
                <a16:creationId xmlns:a16="http://schemas.microsoft.com/office/drawing/2014/main" id="{9311F99D-7F31-480C-B354-E70A76E4CF85}"/>
              </a:ext>
            </a:extLst>
          </p:cNvPr>
          <p:cNvCxnSpPr>
            <a:cxnSpLocks/>
            <a:stCxn id="52" idx="2"/>
          </p:cNvCxnSpPr>
          <p:nvPr/>
        </p:nvCxnSpPr>
        <p:spPr>
          <a:xfrm flipH="1">
            <a:off x="8776139" y="3216619"/>
            <a:ext cx="2084416" cy="448448"/>
          </a:xfrm>
          <a:prstGeom prst="line">
            <a:avLst/>
          </a:prstGeom>
          <a:noFill/>
          <a:ln w="28575">
            <a:solidFill>
              <a:schemeClr val="accent4">
                <a:lumMod val="75000"/>
              </a:schemeClr>
            </a:solidFill>
            <a:prstDash val="solid"/>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3794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grpId="0" nodeType="afterEffect">
                                  <p:stCondLst>
                                    <p:cond delay="0"/>
                                  </p:stCondLst>
                                  <p:childTnLst>
                                    <p:set>
                                      <p:cBhvr>
                                        <p:cTn id="23" dur="1" fill="hold">
                                          <p:stCondLst>
                                            <p:cond delay="0"/>
                                          </p:stCondLst>
                                        </p:cTn>
                                        <p:tgtEl>
                                          <p:spTgt spid="4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6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46" grpId="0"/>
      <p:bldP spid="46" grpId="2"/>
      <p:bldP spid="52" grpId="0" animBg="1"/>
      <p:bldP spid="53" grpId="0"/>
      <p:bldP spid="55" grpId="0"/>
      <p:bldP spid="56" grpId="0"/>
      <p:bldP spid="57" grpId="0"/>
      <p:bldP spid="58" grpId="0"/>
      <p:bldP spid="70" grpId="0" animBg="1"/>
      <p:bldP spid="70" grpId="2" animBg="1"/>
      <p:bldP spid="71" grpId="0" animBg="1"/>
      <p:bldP spid="71" grpId="2" animBg="1"/>
      <p:bldP spid="72" grpId="0" animBg="1"/>
      <p:bldP spid="72" grpId="2" animBg="1"/>
      <p:bldP spid="75" grpId="0" animBg="1"/>
      <p:bldP spid="76" grpId="0" animBg="1"/>
    </p:bldLst>
  </p:timing>
</p:sld>
</file>

<file path=ppt/theme/theme1.xml><?xml version="1.0" encoding="utf-8"?>
<a:theme xmlns:a="http://schemas.openxmlformats.org/drawingml/2006/main" name="清华简约主题-扁平-16:9">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5522</TotalTime>
  <Words>648</Words>
  <Application>Microsoft Office PowerPoint</Application>
  <PresentationFormat>宽屏</PresentationFormat>
  <Paragraphs>148</Paragraphs>
  <Slides>18</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Microsoft YaHei UI</vt:lpstr>
      <vt:lpstr>等线</vt:lpstr>
      <vt:lpstr>Cambria Math</vt:lpstr>
      <vt:lpstr>Gill Sans MT</vt:lpstr>
      <vt:lpstr>Times New Roman</vt:lpstr>
      <vt:lpstr>Wingdings 2</vt:lpstr>
      <vt:lpstr>清华简约主题-扁平-16:9</vt:lpstr>
      <vt:lpstr>基于指称表达式所指代物体的视觉问题回答系统设计 指导教师：田侦</vt:lpstr>
      <vt:lpstr>目录</vt:lpstr>
      <vt:lpstr>研究背景</vt:lpstr>
      <vt:lpstr>指称表达式理解任务</vt:lpstr>
      <vt:lpstr>视觉问题回答任务</vt:lpstr>
      <vt:lpstr>视觉问题回答任务</vt:lpstr>
      <vt:lpstr>研究内容与贡献</vt:lpstr>
      <vt:lpstr>系统设计与实现</vt:lpstr>
      <vt:lpstr>系统设计与实现</vt:lpstr>
      <vt:lpstr>系统设计与实现</vt:lpstr>
      <vt:lpstr>系统设计与实现</vt:lpstr>
      <vt:lpstr>系统演示</vt:lpstr>
      <vt:lpstr>系统演示</vt:lpstr>
      <vt:lpstr>系统演示</vt:lpstr>
      <vt:lpstr>系统演示</vt:lpstr>
      <vt:lpstr>系统演示</vt:lpstr>
      <vt:lpstr>系统演示</vt:lpstr>
      <vt:lpstr>敬请老师们批评指正！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伟浩</dc:creator>
  <cp:lastModifiedBy>谢 梓聪</cp:lastModifiedBy>
  <cp:revision>1567</cp:revision>
  <cp:lastPrinted>2020-04-04T02:50:47Z</cp:lastPrinted>
  <dcterms:created xsi:type="dcterms:W3CDTF">2020-01-04T07:43:38Z</dcterms:created>
  <dcterms:modified xsi:type="dcterms:W3CDTF">2022-05-31T05:24:14Z</dcterms:modified>
</cp:coreProperties>
</file>